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76" r:id="rId5"/>
    <p:sldId id="272" r:id="rId6"/>
    <p:sldId id="275" r:id="rId7"/>
    <p:sldId id="273" r:id="rId8"/>
    <p:sldId id="270" r:id="rId9"/>
    <p:sldId id="268" r:id="rId10"/>
    <p:sldId id="269" r:id="rId11"/>
    <p:sldId id="263" r:id="rId12"/>
    <p:sldId id="262" r:id="rId13"/>
    <p:sldId id="264" r:id="rId14"/>
    <p:sldId id="265" r:id="rId15"/>
    <p:sldId id="266" r:id="rId16"/>
    <p:sldId id="267" r:id="rId17"/>
    <p:sldId id="27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image" Target="../media/image22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image" Target="../media/image22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A0BC8-76BE-4D69-9E94-D04CA12F103D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83A259-4146-42ED-BF0B-4065C67FFEF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Le coordinateur de chaque bulle anime sa bulle pour atteindre les objectifs qui lui ont été assignés</a:t>
          </a:r>
          <a:endParaRPr lang="en-US" dirty="0"/>
        </a:p>
      </dgm:t>
    </dgm:pt>
    <dgm:pt modelId="{82EE3DCA-37D8-4AFD-889B-DBB917904C23}" type="parTrans" cxnId="{C64E69B2-BD11-4C56-B28D-2F575185867F}">
      <dgm:prSet/>
      <dgm:spPr/>
      <dgm:t>
        <a:bodyPr/>
        <a:lstStyle/>
        <a:p>
          <a:endParaRPr lang="en-US"/>
        </a:p>
      </dgm:t>
    </dgm:pt>
    <dgm:pt modelId="{9286460A-5D2E-4148-8570-E2701A03BB2D}" type="sibTrans" cxnId="{C64E69B2-BD11-4C56-B28D-2F575185867F}">
      <dgm:prSet/>
      <dgm:spPr/>
      <dgm:t>
        <a:bodyPr/>
        <a:lstStyle/>
        <a:p>
          <a:endParaRPr lang="en-US"/>
        </a:p>
      </dgm:t>
    </dgm:pt>
    <dgm:pt modelId="{A09A50A8-C5C8-445D-8553-3CFC96B943F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Il informe le Conseil provincial sur les projets, objectifs, équipes et difficultés (min. 2 fois/an + communication continue si besoin).</a:t>
          </a:r>
          <a:endParaRPr lang="en-US" dirty="0"/>
        </a:p>
      </dgm:t>
    </dgm:pt>
    <dgm:pt modelId="{A1EC2AAE-28D0-4AE5-B755-A4B9C8A9B6E1}" type="parTrans" cxnId="{EDF6AEDD-3BB7-4D4C-A531-F389C550B7E6}">
      <dgm:prSet/>
      <dgm:spPr/>
      <dgm:t>
        <a:bodyPr/>
        <a:lstStyle/>
        <a:p>
          <a:endParaRPr lang="en-US"/>
        </a:p>
      </dgm:t>
    </dgm:pt>
    <dgm:pt modelId="{EEA5B35C-B117-40CE-AAE9-5FD05420567D}" type="sibTrans" cxnId="{EDF6AEDD-3BB7-4D4C-A531-F389C550B7E6}">
      <dgm:prSet/>
      <dgm:spPr/>
      <dgm:t>
        <a:bodyPr/>
        <a:lstStyle/>
        <a:p>
          <a:endParaRPr lang="en-US"/>
        </a:p>
      </dgm:t>
    </dgm:pt>
    <dgm:pt modelId="{54630993-58B4-4365-B06E-B395D153B09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Il assure le lien entre la bulle et le Conseil provincial.</a:t>
          </a:r>
          <a:endParaRPr lang="en-US"/>
        </a:p>
      </dgm:t>
    </dgm:pt>
    <dgm:pt modelId="{91C8D2CC-FEDD-4AE8-8911-962D64967505}" type="parTrans" cxnId="{D7FE8881-2700-4D40-8EB6-CFFACCA07AB1}">
      <dgm:prSet/>
      <dgm:spPr/>
      <dgm:t>
        <a:bodyPr/>
        <a:lstStyle/>
        <a:p>
          <a:endParaRPr lang="en-US"/>
        </a:p>
      </dgm:t>
    </dgm:pt>
    <dgm:pt modelId="{3D5F7BC7-FEED-41BA-99CA-91775AAD018F}" type="sibTrans" cxnId="{D7FE8881-2700-4D40-8EB6-CFFACCA07AB1}">
      <dgm:prSet/>
      <dgm:spPr/>
      <dgm:t>
        <a:bodyPr/>
        <a:lstStyle/>
        <a:p>
          <a:endParaRPr lang="en-US"/>
        </a:p>
      </dgm:t>
    </dgm:pt>
    <dgm:pt modelId="{4F9C8257-2BB3-432F-A66D-E0BE6A9F22A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Mandat du coordinateur : 4 ans, renouvelable une fois.</a:t>
          </a:r>
          <a:endParaRPr lang="en-US"/>
        </a:p>
      </dgm:t>
    </dgm:pt>
    <dgm:pt modelId="{57C5CB0B-8658-4AFA-8187-FAA3CC2EA6EB}" type="parTrans" cxnId="{D411FD4A-7E37-4DBF-B80A-6C67DDEE39A8}">
      <dgm:prSet/>
      <dgm:spPr/>
      <dgm:t>
        <a:bodyPr/>
        <a:lstStyle/>
        <a:p>
          <a:endParaRPr lang="en-US"/>
        </a:p>
      </dgm:t>
    </dgm:pt>
    <dgm:pt modelId="{31737B6E-ED92-4968-8BF9-CA93D072FC22}" type="sibTrans" cxnId="{D411FD4A-7E37-4DBF-B80A-6C67DDEE39A8}">
      <dgm:prSet/>
      <dgm:spPr/>
      <dgm:t>
        <a:bodyPr/>
        <a:lstStyle/>
        <a:p>
          <a:endParaRPr lang="en-US"/>
        </a:p>
      </dgm:t>
    </dgm:pt>
    <dgm:pt modelId="{B87C09A8-916C-46B7-95C3-C880A72842F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Les autres membres devraient idéalement rester au moins 2 ans dans la bulle.</a:t>
          </a:r>
          <a:endParaRPr lang="en-US"/>
        </a:p>
      </dgm:t>
    </dgm:pt>
    <dgm:pt modelId="{18E2C429-7815-425A-9845-76274E58C408}" type="parTrans" cxnId="{1EACC962-AC0A-4862-AF69-8E9990277435}">
      <dgm:prSet/>
      <dgm:spPr/>
      <dgm:t>
        <a:bodyPr/>
        <a:lstStyle/>
        <a:p>
          <a:endParaRPr lang="en-US"/>
        </a:p>
      </dgm:t>
    </dgm:pt>
    <dgm:pt modelId="{2C5CC98A-281F-4319-ACAC-A620C7D3B4EF}" type="sibTrans" cxnId="{1EACC962-AC0A-4862-AF69-8E9990277435}">
      <dgm:prSet/>
      <dgm:spPr/>
      <dgm:t>
        <a:bodyPr/>
        <a:lstStyle/>
        <a:p>
          <a:endParaRPr lang="en-US"/>
        </a:p>
      </dgm:t>
    </dgm:pt>
    <dgm:pt modelId="{C5CE52F6-8543-43AD-AB8B-12BD5B38CEB8}" type="pres">
      <dgm:prSet presAssocID="{CEBA0BC8-76BE-4D69-9E94-D04CA12F103D}" presName="root" presStyleCnt="0">
        <dgm:presLayoutVars>
          <dgm:dir/>
          <dgm:resizeHandles val="exact"/>
        </dgm:presLayoutVars>
      </dgm:prSet>
      <dgm:spPr/>
    </dgm:pt>
    <dgm:pt modelId="{27EA2C76-B825-49F4-9983-CEBA98F35A8E}" type="pres">
      <dgm:prSet presAssocID="{6C83A259-4146-42ED-BF0B-4065C67FFEF4}" presName="compNode" presStyleCnt="0"/>
      <dgm:spPr/>
    </dgm:pt>
    <dgm:pt modelId="{944EA371-E54F-42B1-A3D4-54FC0ADB0C86}" type="pres">
      <dgm:prSet presAssocID="{6C83A259-4146-42ED-BF0B-4065C67FFEF4}" presName="bgRect" presStyleLbl="bgShp" presStyleIdx="0" presStyleCnt="5"/>
      <dgm:spPr>
        <a:solidFill>
          <a:schemeClr val="tx2">
            <a:lumMod val="10000"/>
            <a:lumOff val="90000"/>
          </a:schemeClr>
        </a:solidFill>
      </dgm:spPr>
    </dgm:pt>
    <dgm:pt modelId="{2CE9ACE9-D9AA-4C3C-A6CA-8D4926828374}" type="pres">
      <dgm:prSet presAssocID="{6C83A259-4146-42ED-BF0B-4065C67FFEF4}" presName="iconRect" presStyleLbl="node1" presStyleIdx="0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 avec un remplissage uni"/>
        </a:ext>
      </dgm:extLst>
    </dgm:pt>
    <dgm:pt modelId="{B9E6863E-5501-4377-85DB-6F4731503001}" type="pres">
      <dgm:prSet presAssocID="{6C83A259-4146-42ED-BF0B-4065C67FFEF4}" presName="spaceRect" presStyleCnt="0"/>
      <dgm:spPr/>
    </dgm:pt>
    <dgm:pt modelId="{0342D89D-E38E-4A03-B67A-B4BA528AC38D}" type="pres">
      <dgm:prSet presAssocID="{6C83A259-4146-42ED-BF0B-4065C67FFEF4}" presName="parTx" presStyleLbl="revTx" presStyleIdx="0" presStyleCnt="5">
        <dgm:presLayoutVars>
          <dgm:chMax val="0"/>
          <dgm:chPref val="0"/>
        </dgm:presLayoutVars>
      </dgm:prSet>
      <dgm:spPr/>
    </dgm:pt>
    <dgm:pt modelId="{30E3BAA9-8CE3-4B39-A63C-F992949035CA}" type="pres">
      <dgm:prSet presAssocID="{9286460A-5D2E-4148-8570-E2701A03BB2D}" presName="sibTrans" presStyleCnt="0"/>
      <dgm:spPr/>
    </dgm:pt>
    <dgm:pt modelId="{CD506A21-5954-4611-B4FC-7B2F56457CC4}" type="pres">
      <dgm:prSet presAssocID="{A09A50A8-C5C8-445D-8553-3CFC96B943FB}" presName="compNode" presStyleCnt="0"/>
      <dgm:spPr/>
    </dgm:pt>
    <dgm:pt modelId="{E2067E0B-5DBD-4B7F-A47E-E03B69B11D68}" type="pres">
      <dgm:prSet presAssocID="{A09A50A8-C5C8-445D-8553-3CFC96B943FB}" presName="bgRect" presStyleLbl="bgShp" presStyleIdx="1" presStyleCnt="5"/>
      <dgm:spPr/>
    </dgm:pt>
    <dgm:pt modelId="{02BEC601-1643-4023-841F-C74BF500F92D}" type="pres">
      <dgm:prSet presAssocID="{A09A50A8-C5C8-445D-8553-3CFC96B943FB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1112372-A340-4CE1-9A3F-C30661DADD6E}" type="pres">
      <dgm:prSet presAssocID="{A09A50A8-C5C8-445D-8553-3CFC96B943FB}" presName="spaceRect" presStyleCnt="0"/>
      <dgm:spPr/>
    </dgm:pt>
    <dgm:pt modelId="{223E4783-75C3-4012-8D4C-3E9CB0E0258F}" type="pres">
      <dgm:prSet presAssocID="{A09A50A8-C5C8-445D-8553-3CFC96B943FB}" presName="parTx" presStyleLbl="revTx" presStyleIdx="1" presStyleCnt="5">
        <dgm:presLayoutVars>
          <dgm:chMax val="0"/>
          <dgm:chPref val="0"/>
        </dgm:presLayoutVars>
      </dgm:prSet>
      <dgm:spPr/>
    </dgm:pt>
    <dgm:pt modelId="{E9F0A135-2DB4-452A-94D2-49F2E3CCA091}" type="pres">
      <dgm:prSet presAssocID="{EEA5B35C-B117-40CE-AAE9-5FD05420567D}" presName="sibTrans" presStyleCnt="0"/>
      <dgm:spPr/>
    </dgm:pt>
    <dgm:pt modelId="{7174A6B0-4A9A-4E0F-A4E5-76E60632242A}" type="pres">
      <dgm:prSet presAssocID="{54630993-58B4-4365-B06E-B395D153B092}" presName="compNode" presStyleCnt="0"/>
      <dgm:spPr/>
    </dgm:pt>
    <dgm:pt modelId="{B641507C-2DA7-4396-9817-869652D4E51B}" type="pres">
      <dgm:prSet presAssocID="{54630993-58B4-4365-B06E-B395D153B092}" presName="bgRect" presStyleLbl="bgShp" presStyleIdx="2" presStyleCnt="5"/>
      <dgm:spPr>
        <a:solidFill>
          <a:schemeClr val="tx2">
            <a:lumMod val="10000"/>
            <a:lumOff val="90000"/>
          </a:schemeClr>
        </a:solidFill>
      </dgm:spPr>
    </dgm:pt>
    <dgm:pt modelId="{16B30592-9F97-4C16-8A3F-0A56D14FD90A}" type="pres">
      <dgm:prSet presAssocID="{54630993-58B4-4365-B06E-B395D153B092}" presName="iconRect" presStyleLbl="node1" presStyleIdx="2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é avec un remplissage uni"/>
        </a:ext>
      </dgm:extLst>
    </dgm:pt>
    <dgm:pt modelId="{7C278860-4D90-4024-87C3-A70EAFFA9286}" type="pres">
      <dgm:prSet presAssocID="{54630993-58B4-4365-B06E-B395D153B092}" presName="spaceRect" presStyleCnt="0"/>
      <dgm:spPr/>
    </dgm:pt>
    <dgm:pt modelId="{4C30233E-D5EC-49A2-B7A5-22B963FE912A}" type="pres">
      <dgm:prSet presAssocID="{54630993-58B4-4365-B06E-B395D153B092}" presName="parTx" presStyleLbl="revTx" presStyleIdx="2" presStyleCnt="5">
        <dgm:presLayoutVars>
          <dgm:chMax val="0"/>
          <dgm:chPref val="0"/>
        </dgm:presLayoutVars>
      </dgm:prSet>
      <dgm:spPr/>
    </dgm:pt>
    <dgm:pt modelId="{1145DD8A-3011-44A7-AC96-46577CE17C16}" type="pres">
      <dgm:prSet presAssocID="{3D5F7BC7-FEED-41BA-99CA-91775AAD018F}" presName="sibTrans" presStyleCnt="0"/>
      <dgm:spPr/>
    </dgm:pt>
    <dgm:pt modelId="{2075EFB8-8569-4472-83E9-F647870192A2}" type="pres">
      <dgm:prSet presAssocID="{4F9C8257-2BB3-432F-A66D-E0BE6A9F22A0}" presName="compNode" presStyleCnt="0"/>
      <dgm:spPr/>
    </dgm:pt>
    <dgm:pt modelId="{037867D4-47AA-4FBE-8E6A-30EC83598FCD}" type="pres">
      <dgm:prSet presAssocID="{4F9C8257-2BB3-432F-A66D-E0BE6A9F22A0}" presName="bgRect" presStyleLbl="bgShp" presStyleIdx="3" presStyleCnt="5"/>
      <dgm:spPr/>
    </dgm:pt>
    <dgm:pt modelId="{917B0A81-FD34-4752-B35E-01608C52015B}" type="pres">
      <dgm:prSet presAssocID="{4F9C8257-2BB3-432F-A66D-E0BE6A9F22A0}" presName="iconRect" presStyleLbl="node1" presStyleIdx="3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nnerie d’alarme avec un remplissage uni"/>
        </a:ext>
      </dgm:extLst>
    </dgm:pt>
    <dgm:pt modelId="{E618AE10-21FF-4A50-822F-EB6667121AED}" type="pres">
      <dgm:prSet presAssocID="{4F9C8257-2BB3-432F-A66D-E0BE6A9F22A0}" presName="spaceRect" presStyleCnt="0"/>
      <dgm:spPr/>
    </dgm:pt>
    <dgm:pt modelId="{63644578-A705-4826-861E-2C49C3B73CFC}" type="pres">
      <dgm:prSet presAssocID="{4F9C8257-2BB3-432F-A66D-E0BE6A9F22A0}" presName="parTx" presStyleLbl="revTx" presStyleIdx="3" presStyleCnt="5">
        <dgm:presLayoutVars>
          <dgm:chMax val="0"/>
          <dgm:chPref val="0"/>
        </dgm:presLayoutVars>
      </dgm:prSet>
      <dgm:spPr/>
    </dgm:pt>
    <dgm:pt modelId="{4034CA9B-F9D3-4759-9CC4-A389B68DE335}" type="pres">
      <dgm:prSet presAssocID="{31737B6E-ED92-4968-8BF9-CA93D072FC22}" presName="sibTrans" presStyleCnt="0"/>
      <dgm:spPr/>
    </dgm:pt>
    <dgm:pt modelId="{AFAC30C8-82FD-4FA5-A436-9691219B0AC2}" type="pres">
      <dgm:prSet presAssocID="{B87C09A8-916C-46B7-95C3-C880A72842FA}" presName="compNode" presStyleCnt="0"/>
      <dgm:spPr/>
    </dgm:pt>
    <dgm:pt modelId="{B8B233AA-3E25-408A-96BE-EC8D35218D83}" type="pres">
      <dgm:prSet presAssocID="{B87C09A8-916C-46B7-95C3-C880A72842FA}" presName="bgRect" presStyleLbl="bgShp" presStyleIdx="4" presStyleCnt="5"/>
      <dgm:spPr>
        <a:solidFill>
          <a:schemeClr val="tx2">
            <a:lumMod val="10000"/>
            <a:lumOff val="90000"/>
          </a:schemeClr>
        </a:solidFill>
      </dgm:spPr>
    </dgm:pt>
    <dgm:pt modelId="{EE00EC58-9737-471E-BCC9-497456FF9251}" type="pres">
      <dgm:prSet presAssocID="{B87C09A8-916C-46B7-95C3-C880A72842FA}" presName="iconRect" presStyleLbl="node1" presStyleIdx="4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tilisateurs avec un remplissage uni"/>
        </a:ext>
      </dgm:extLst>
    </dgm:pt>
    <dgm:pt modelId="{75AAF856-7F81-45CF-A8F1-B142C6F2B584}" type="pres">
      <dgm:prSet presAssocID="{B87C09A8-916C-46B7-95C3-C880A72842FA}" presName="spaceRect" presStyleCnt="0"/>
      <dgm:spPr/>
    </dgm:pt>
    <dgm:pt modelId="{94394C4C-E619-45CE-95BA-BF38EA423C88}" type="pres">
      <dgm:prSet presAssocID="{B87C09A8-916C-46B7-95C3-C880A72842F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9F8ED2A-3794-4516-93A6-3E334C1C2677}" type="presOf" srcId="{A09A50A8-C5C8-445D-8553-3CFC96B943FB}" destId="{223E4783-75C3-4012-8D4C-3E9CB0E0258F}" srcOrd="0" destOrd="0" presId="urn:microsoft.com/office/officeart/2018/2/layout/IconVerticalSolidList"/>
    <dgm:cxn modelId="{91347F3D-80DC-4CA9-8DFB-9108811C4E6C}" type="presOf" srcId="{CEBA0BC8-76BE-4D69-9E94-D04CA12F103D}" destId="{C5CE52F6-8543-43AD-AB8B-12BD5B38CEB8}" srcOrd="0" destOrd="0" presId="urn:microsoft.com/office/officeart/2018/2/layout/IconVerticalSolidList"/>
    <dgm:cxn modelId="{1EACC962-AC0A-4862-AF69-8E9990277435}" srcId="{CEBA0BC8-76BE-4D69-9E94-D04CA12F103D}" destId="{B87C09A8-916C-46B7-95C3-C880A72842FA}" srcOrd="4" destOrd="0" parTransId="{18E2C429-7815-425A-9845-76274E58C408}" sibTransId="{2C5CC98A-281F-4319-ACAC-A620C7D3B4EF}"/>
    <dgm:cxn modelId="{D411FD4A-7E37-4DBF-B80A-6C67DDEE39A8}" srcId="{CEBA0BC8-76BE-4D69-9E94-D04CA12F103D}" destId="{4F9C8257-2BB3-432F-A66D-E0BE6A9F22A0}" srcOrd="3" destOrd="0" parTransId="{57C5CB0B-8658-4AFA-8187-FAA3CC2EA6EB}" sibTransId="{31737B6E-ED92-4968-8BF9-CA93D072FC22}"/>
    <dgm:cxn modelId="{D7FE8881-2700-4D40-8EB6-CFFACCA07AB1}" srcId="{CEBA0BC8-76BE-4D69-9E94-D04CA12F103D}" destId="{54630993-58B4-4365-B06E-B395D153B092}" srcOrd="2" destOrd="0" parTransId="{91C8D2CC-FEDD-4AE8-8911-962D64967505}" sibTransId="{3D5F7BC7-FEED-41BA-99CA-91775AAD018F}"/>
    <dgm:cxn modelId="{BBA52DA0-97C0-4B11-9C0A-24422C89F6CF}" type="presOf" srcId="{6C83A259-4146-42ED-BF0B-4065C67FFEF4}" destId="{0342D89D-E38E-4A03-B67A-B4BA528AC38D}" srcOrd="0" destOrd="0" presId="urn:microsoft.com/office/officeart/2018/2/layout/IconVerticalSolidList"/>
    <dgm:cxn modelId="{C64E69B2-BD11-4C56-B28D-2F575185867F}" srcId="{CEBA0BC8-76BE-4D69-9E94-D04CA12F103D}" destId="{6C83A259-4146-42ED-BF0B-4065C67FFEF4}" srcOrd="0" destOrd="0" parTransId="{82EE3DCA-37D8-4AFD-889B-DBB917904C23}" sibTransId="{9286460A-5D2E-4148-8570-E2701A03BB2D}"/>
    <dgm:cxn modelId="{59FAA3B8-242E-450D-AB3A-9990DB89C6F5}" type="presOf" srcId="{B87C09A8-916C-46B7-95C3-C880A72842FA}" destId="{94394C4C-E619-45CE-95BA-BF38EA423C88}" srcOrd="0" destOrd="0" presId="urn:microsoft.com/office/officeart/2018/2/layout/IconVerticalSolidList"/>
    <dgm:cxn modelId="{B4BC8EC7-83A6-4C70-92E6-0F28B4A0E315}" type="presOf" srcId="{4F9C8257-2BB3-432F-A66D-E0BE6A9F22A0}" destId="{63644578-A705-4826-861E-2C49C3B73CFC}" srcOrd="0" destOrd="0" presId="urn:microsoft.com/office/officeart/2018/2/layout/IconVerticalSolidList"/>
    <dgm:cxn modelId="{EDF6AEDD-3BB7-4D4C-A531-F389C550B7E6}" srcId="{CEBA0BC8-76BE-4D69-9E94-D04CA12F103D}" destId="{A09A50A8-C5C8-445D-8553-3CFC96B943FB}" srcOrd="1" destOrd="0" parTransId="{A1EC2AAE-28D0-4AE5-B755-A4B9C8A9B6E1}" sibTransId="{EEA5B35C-B117-40CE-AAE9-5FD05420567D}"/>
    <dgm:cxn modelId="{5CBE27E3-33E9-4BF8-B718-91EF2D851AF5}" type="presOf" srcId="{54630993-58B4-4365-B06E-B395D153B092}" destId="{4C30233E-D5EC-49A2-B7A5-22B963FE912A}" srcOrd="0" destOrd="0" presId="urn:microsoft.com/office/officeart/2018/2/layout/IconVerticalSolidList"/>
    <dgm:cxn modelId="{2202A704-A2CE-4DD6-90EF-753639A69560}" type="presParOf" srcId="{C5CE52F6-8543-43AD-AB8B-12BD5B38CEB8}" destId="{27EA2C76-B825-49F4-9983-CEBA98F35A8E}" srcOrd="0" destOrd="0" presId="urn:microsoft.com/office/officeart/2018/2/layout/IconVerticalSolidList"/>
    <dgm:cxn modelId="{CD5D0A80-E3AA-44B8-92AC-08D04E57ADFD}" type="presParOf" srcId="{27EA2C76-B825-49F4-9983-CEBA98F35A8E}" destId="{944EA371-E54F-42B1-A3D4-54FC0ADB0C86}" srcOrd="0" destOrd="0" presId="urn:microsoft.com/office/officeart/2018/2/layout/IconVerticalSolidList"/>
    <dgm:cxn modelId="{9484827A-9296-4B1B-946C-DB501D734A8B}" type="presParOf" srcId="{27EA2C76-B825-49F4-9983-CEBA98F35A8E}" destId="{2CE9ACE9-D9AA-4C3C-A6CA-8D4926828374}" srcOrd="1" destOrd="0" presId="urn:microsoft.com/office/officeart/2018/2/layout/IconVerticalSolidList"/>
    <dgm:cxn modelId="{A245B8F9-380B-4B0A-ACB3-A10DFAF86297}" type="presParOf" srcId="{27EA2C76-B825-49F4-9983-CEBA98F35A8E}" destId="{B9E6863E-5501-4377-85DB-6F4731503001}" srcOrd="2" destOrd="0" presId="urn:microsoft.com/office/officeart/2018/2/layout/IconVerticalSolidList"/>
    <dgm:cxn modelId="{724FAF47-398C-469E-8B30-2A5BB0424CEB}" type="presParOf" srcId="{27EA2C76-B825-49F4-9983-CEBA98F35A8E}" destId="{0342D89D-E38E-4A03-B67A-B4BA528AC38D}" srcOrd="3" destOrd="0" presId="urn:microsoft.com/office/officeart/2018/2/layout/IconVerticalSolidList"/>
    <dgm:cxn modelId="{A4902F2B-9A8E-44B0-90F6-A4BF9712E55C}" type="presParOf" srcId="{C5CE52F6-8543-43AD-AB8B-12BD5B38CEB8}" destId="{30E3BAA9-8CE3-4B39-A63C-F992949035CA}" srcOrd="1" destOrd="0" presId="urn:microsoft.com/office/officeart/2018/2/layout/IconVerticalSolidList"/>
    <dgm:cxn modelId="{3EDB8458-A940-4B65-8EFA-F674472DB5E8}" type="presParOf" srcId="{C5CE52F6-8543-43AD-AB8B-12BD5B38CEB8}" destId="{CD506A21-5954-4611-B4FC-7B2F56457CC4}" srcOrd="2" destOrd="0" presId="urn:microsoft.com/office/officeart/2018/2/layout/IconVerticalSolidList"/>
    <dgm:cxn modelId="{B60C184D-9770-46BA-8A24-A88C64A963AC}" type="presParOf" srcId="{CD506A21-5954-4611-B4FC-7B2F56457CC4}" destId="{E2067E0B-5DBD-4B7F-A47E-E03B69B11D68}" srcOrd="0" destOrd="0" presId="urn:microsoft.com/office/officeart/2018/2/layout/IconVerticalSolidList"/>
    <dgm:cxn modelId="{DDB83DF8-AB2F-49BD-BFD0-412B089BC852}" type="presParOf" srcId="{CD506A21-5954-4611-B4FC-7B2F56457CC4}" destId="{02BEC601-1643-4023-841F-C74BF500F92D}" srcOrd="1" destOrd="0" presId="urn:microsoft.com/office/officeart/2018/2/layout/IconVerticalSolidList"/>
    <dgm:cxn modelId="{18A24227-1A9A-44D4-AF2A-84C12ED18E68}" type="presParOf" srcId="{CD506A21-5954-4611-B4FC-7B2F56457CC4}" destId="{21112372-A340-4CE1-9A3F-C30661DADD6E}" srcOrd="2" destOrd="0" presId="urn:microsoft.com/office/officeart/2018/2/layout/IconVerticalSolidList"/>
    <dgm:cxn modelId="{02335DFF-6D50-4104-9316-A166C89592D5}" type="presParOf" srcId="{CD506A21-5954-4611-B4FC-7B2F56457CC4}" destId="{223E4783-75C3-4012-8D4C-3E9CB0E0258F}" srcOrd="3" destOrd="0" presId="urn:microsoft.com/office/officeart/2018/2/layout/IconVerticalSolidList"/>
    <dgm:cxn modelId="{A199EDB6-0C1A-4662-8D5D-14B57C7B3E7D}" type="presParOf" srcId="{C5CE52F6-8543-43AD-AB8B-12BD5B38CEB8}" destId="{E9F0A135-2DB4-452A-94D2-49F2E3CCA091}" srcOrd="3" destOrd="0" presId="urn:microsoft.com/office/officeart/2018/2/layout/IconVerticalSolidList"/>
    <dgm:cxn modelId="{380BD7A8-9D48-4805-B6E1-37F0621C64A3}" type="presParOf" srcId="{C5CE52F6-8543-43AD-AB8B-12BD5B38CEB8}" destId="{7174A6B0-4A9A-4E0F-A4E5-76E60632242A}" srcOrd="4" destOrd="0" presId="urn:microsoft.com/office/officeart/2018/2/layout/IconVerticalSolidList"/>
    <dgm:cxn modelId="{67E58DBE-CFBE-467D-B8D4-DEA1CFC27FD1}" type="presParOf" srcId="{7174A6B0-4A9A-4E0F-A4E5-76E60632242A}" destId="{B641507C-2DA7-4396-9817-869652D4E51B}" srcOrd="0" destOrd="0" presId="urn:microsoft.com/office/officeart/2018/2/layout/IconVerticalSolidList"/>
    <dgm:cxn modelId="{5BCAFAD8-F94E-4F7E-BC70-D8B280BD9E51}" type="presParOf" srcId="{7174A6B0-4A9A-4E0F-A4E5-76E60632242A}" destId="{16B30592-9F97-4C16-8A3F-0A56D14FD90A}" srcOrd="1" destOrd="0" presId="urn:microsoft.com/office/officeart/2018/2/layout/IconVerticalSolidList"/>
    <dgm:cxn modelId="{5E981989-9791-4B9D-A5AD-FE0C671C5FBD}" type="presParOf" srcId="{7174A6B0-4A9A-4E0F-A4E5-76E60632242A}" destId="{7C278860-4D90-4024-87C3-A70EAFFA9286}" srcOrd="2" destOrd="0" presId="urn:microsoft.com/office/officeart/2018/2/layout/IconVerticalSolidList"/>
    <dgm:cxn modelId="{E035CABE-05D7-43F2-BD1C-6753A2560CD3}" type="presParOf" srcId="{7174A6B0-4A9A-4E0F-A4E5-76E60632242A}" destId="{4C30233E-D5EC-49A2-B7A5-22B963FE912A}" srcOrd="3" destOrd="0" presId="urn:microsoft.com/office/officeart/2018/2/layout/IconVerticalSolidList"/>
    <dgm:cxn modelId="{0A59E353-C8B9-4F0D-8320-DD2FDF1D7788}" type="presParOf" srcId="{C5CE52F6-8543-43AD-AB8B-12BD5B38CEB8}" destId="{1145DD8A-3011-44A7-AC96-46577CE17C16}" srcOrd="5" destOrd="0" presId="urn:microsoft.com/office/officeart/2018/2/layout/IconVerticalSolidList"/>
    <dgm:cxn modelId="{FDC2D355-9B23-4FBD-9BFD-4F9E1B90AB0F}" type="presParOf" srcId="{C5CE52F6-8543-43AD-AB8B-12BD5B38CEB8}" destId="{2075EFB8-8569-4472-83E9-F647870192A2}" srcOrd="6" destOrd="0" presId="urn:microsoft.com/office/officeart/2018/2/layout/IconVerticalSolidList"/>
    <dgm:cxn modelId="{825EF015-F61C-4720-BAA6-D4085900758B}" type="presParOf" srcId="{2075EFB8-8569-4472-83E9-F647870192A2}" destId="{037867D4-47AA-4FBE-8E6A-30EC83598FCD}" srcOrd="0" destOrd="0" presId="urn:microsoft.com/office/officeart/2018/2/layout/IconVerticalSolidList"/>
    <dgm:cxn modelId="{4A6E9378-C42F-4B8C-8311-BB68704009A6}" type="presParOf" srcId="{2075EFB8-8569-4472-83E9-F647870192A2}" destId="{917B0A81-FD34-4752-B35E-01608C52015B}" srcOrd="1" destOrd="0" presId="urn:microsoft.com/office/officeart/2018/2/layout/IconVerticalSolidList"/>
    <dgm:cxn modelId="{6CD08106-8F77-4391-95D9-CB41108C237F}" type="presParOf" srcId="{2075EFB8-8569-4472-83E9-F647870192A2}" destId="{E618AE10-21FF-4A50-822F-EB6667121AED}" srcOrd="2" destOrd="0" presId="urn:microsoft.com/office/officeart/2018/2/layout/IconVerticalSolidList"/>
    <dgm:cxn modelId="{766F816A-A4EE-4501-AC3A-4BDF6FFC801A}" type="presParOf" srcId="{2075EFB8-8569-4472-83E9-F647870192A2}" destId="{63644578-A705-4826-861E-2C49C3B73CFC}" srcOrd="3" destOrd="0" presId="urn:microsoft.com/office/officeart/2018/2/layout/IconVerticalSolidList"/>
    <dgm:cxn modelId="{EBBBFA95-53DC-4CB4-B797-EA75BF8268CB}" type="presParOf" srcId="{C5CE52F6-8543-43AD-AB8B-12BD5B38CEB8}" destId="{4034CA9B-F9D3-4759-9CC4-A389B68DE335}" srcOrd="7" destOrd="0" presId="urn:microsoft.com/office/officeart/2018/2/layout/IconVerticalSolidList"/>
    <dgm:cxn modelId="{9F107CF8-E75C-41A1-96DB-2FFAF591AB3A}" type="presParOf" srcId="{C5CE52F6-8543-43AD-AB8B-12BD5B38CEB8}" destId="{AFAC30C8-82FD-4FA5-A436-9691219B0AC2}" srcOrd="8" destOrd="0" presId="urn:microsoft.com/office/officeart/2018/2/layout/IconVerticalSolidList"/>
    <dgm:cxn modelId="{66F080BC-645A-4474-BC34-AE3440681472}" type="presParOf" srcId="{AFAC30C8-82FD-4FA5-A436-9691219B0AC2}" destId="{B8B233AA-3E25-408A-96BE-EC8D35218D83}" srcOrd="0" destOrd="0" presId="urn:microsoft.com/office/officeart/2018/2/layout/IconVerticalSolidList"/>
    <dgm:cxn modelId="{4DC97F08-93FB-493B-9DB8-4F626B8DD56D}" type="presParOf" srcId="{AFAC30C8-82FD-4FA5-A436-9691219B0AC2}" destId="{EE00EC58-9737-471E-BCC9-497456FF9251}" srcOrd="1" destOrd="0" presId="urn:microsoft.com/office/officeart/2018/2/layout/IconVerticalSolidList"/>
    <dgm:cxn modelId="{0F11C6C7-A400-4970-B97F-71BF570D6126}" type="presParOf" srcId="{AFAC30C8-82FD-4FA5-A436-9691219B0AC2}" destId="{75AAF856-7F81-45CF-A8F1-B142C6F2B584}" srcOrd="2" destOrd="0" presId="urn:microsoft.com/office/officeart/2018/2/layout/IconVerticalSolidList"/>
    <dgm:cxn modelId="{FA9D2043-7231-43BA-B1FB-79923F6CC2D7}" type="presParOf" srcId="{AFAC30C8-82FD-4FA5-A436-9691219B0AC2}" destId="{94394C4C-E619-45CE-95BA-BF38EA423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A371-E54F-42B1-A3D4-54FC0ADB0C86}">
      <dsp:nvSpPr>
        <dsp:cNvPr id="0" name=""/>
        <dsp:cNvSpPr/>
      </dsp:nvSpPr>
      <dsp:spPr>
        <a:xfrm>
          <a:off x="0" y="3120"/>
          <a:ext cx="10168127" cy="664611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9ACE9-D9AA-4C3C-A6CA-8D4926828374}">
      <dsp:nvSpPr>
        <dsp:cNvPr id="0" name=""/>
        <dsp:cNvSpPr/>
      </dsp:nvSpPr>
      <dsp:spPr>
        <a:xfrm>
          <a:off x="201045" y="152657"/>
          <a:ext cx="365536" cy="365536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2D89D-E38E-4A03-B67A-B4BA528AC38D}">
      <dsp:nvSpPr>
        <dsp:cNvPr id="0" name=""/>
        <dsp:cNvSpPr/>
      </dsp:nvSpPr>
      <dsp:spPr>
        <a:xfrm>
          <a:off x="767626" y="3120"/>
          <a:ext cx="9400501" cy="66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8" tIns="70338" rIns="70338" bIns="7033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Le coordinateur de chaque bulle anime sa bulle pour atteindre les objectifs qui lui ont été assignés</a:t>
          </a:r>
          <a:endParaRPr lang="en-US" sz="1600" kern="1200" dirty="0"/>
        </a:p>
      </dsp:txBody>
      <dsp:txXfrm>
        <a:off x="767626" y="3120"/>
        <a:ext cx="9400501" cy="664611"/>
      </dsp:txXfrm>
    </dsp:sp>
    <dsp:sp modelId="{E2067E0B-5DBD-4B7F-A47E-E03B69B11D68}">
      <dsp:nvSpPr>
        <dsp:cNvPr id="0" name=""/>
        <dsp:cNvSpPr/>
      </dsp:nvSpPr>
      <dsp:spPr>
        <a:xfrm>
          <a:off x="0" y="833884"/>
          <a:ext cx="10168127" cy="6646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EC601-1643-4023-841F-C74BF500F92D}">
      <dsp:nvSpPr>
        <dsp:cNvPr id="0" name=""/>
        <dsp:cNvSpPr/>
      </dsp:nvSpPr>
      <dsp:spPr>
        <a:xfrm>
          <a:off x="201045" y="983422"/>
          <a:ext cx="365536" cy="3655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E4783-75C3-4012-8D4C-3E9CB0E0258F}">
      <dsp:nvSpPr>
        <dsp:cNvPr id="0" name=""/>
        <dsp:cNvSpPr/>
      </dsp:nvSpPr>
      <dsp:spPr>
        <a:xfrm>
          <a:off x="767626" y="833884"/>
          <a:ext cx="9400501" cy="66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8" tIns="70338" rIns="70338" bIns="7033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Il informe le Conseil provincial sur les projets, objectifs, équipes et difficultés (min. 2 fois/an + communication continue si besoin).</a:t>
          </a:r>
          <a:endParaRPr lang="en-US" sz="1600" kern="1200" dirty="0"/>
        </a:p>
      </dsp:txBody>
      <dsp:txXfrm>
        <a:off x="767626" y="833884"/>
        <a:ext cx="9400501" cy="664611"/>
      </dsp:txXfrm>
    </dsp:sp>
    <dsp:sp modelId="{B641507C-2DA7-4396-9817-869652D4E51B}">
      <dsp:nvSpPr>
        <dsp:cNvPr id="0" name=""/>
        <dsp:cNvSpPr/>
      </dsp:nvSpPr>
      <dsp:spPr>
        <a:xfrm>
          <a:off x="0" y="1664649"/>
          <a:ext cx="10168127" cy="664611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30592-9F97-4C16-8A3F-0A56D14FD90A}">
      <dsp:nvSpPr>
        <dsp:cNvPr id="0" name=""/>
        <dsp:cNvSpPr/>
      </dsp:nvSpPr>
      <dsp:spPr>
        <a:xfrm>
          <a:off x="201045" y="1814186"/>
          <a:ext cx="365536" cy="365536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0233E-D5EC-49A2-B7A5-22B963FE912A}">
      <dsp:nvSpPr>
        <dsp:cNvPr id="0" name=""/>
        <dsp:cNvSpPr/>
      </dsp:nvSpPr>
      <dsp:spPr>
        <a:xfrm>
          <a:off x="767626" y="1664649"/>
          <a:ext cx="9400501" cy="66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8" tIns="70338" rIns="70338" bIns="7033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Il assure le lien entre la bulle et le Conseil provincial.</a:t>
          </a:r>
          <a:endParaRPr lang="en-US" sz="1600" kern="1200"/>
        </a:p>
      </dsp:txBody>
      <dsp:txXfrm>
        <a:off x="767626" y="1664649"/>
        <a:ext cx="9400501" cy="664611"/>
      </dsp:txXfrm>
    </dsp:sp>
    <dsp:sp modelId="{037867D4-47AA-4FBE-8E6A-30EC83598FCD}">
      <dsp:nvSpPr>
        <dsp:cNvPr id="0" name=""/>
        <dsp:cNvSpPr/>
      </dsp:nvSpPr>
      <dsp:spPr>
        <a:xfrm>
          <a:off x="0" y="2495413"/>
          <a:ext cx="10168127" cy="6646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0A81-FD34-4752-B35E-01608C52015B}">
      <dsp:nvSpPr>
        <dsp:cNvPr id="0" name=""/>
        <dsp:cNvSpPr/>
      </dsp:nvSpPr>
      <dsp:spPr>
        <a:xfrm>
          <a:off x="201045" y="2644951"/>
          <a:ext cx="365536" cy="365536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4578-A705-4826-861E-2C49C3B73CFC}">
      <dsp:nvSpPr>
        <dsp:cNvPr id="0" name=""/>
        <dsp:cNvSpPr/>
      </dsp:nvSpPr>
      <dsp:spPr>
        <a:xfrm>
          <a:off x="767626" y="2495413"/>
          <a:ext cx="9400501" cy="66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8" tIns="70338" rIns="70338" bIns="7033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Mandat du coordinateur : 4 ans, renouvelable une fois.</a:t>
          </a:r>
          <a:endParaRPr lang="en-US" sz="1600" kern="1200"/>
        </a:p>
      </dsp:txBody>
      <dsp:txXfrm>
        <a:off x="767626" y="2495413"/>
        <a:ext cx="9400501" cy="664611"/>
      </dsp:txXfrm>
    </dsp:sp>
    <dsp:sp modelId="{B8B233AA-3E25-408A-96BE-EC8D35218D83}">
      <dsp:nvSpPr>
        <dsp:cNvPr id="0" name=""/>
        <dsp:cNvSpPr/>
      </dsp:nvSpPr>
      <dsp:spPr>
        <a:xfrm>
          <a:off x="0" y="3326178"/>
          <a:ext cx="10168127" cy="664611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0EC58-9737-471E-BCC9-497456FF9251}">
      <dsp:nvSpPr>
        <dsp:cNvPr id="0" name=""/>
        <dsp:cNvSpPr/>
      </dsp:nvSpPr>
      <dsp:spPr>
        <a:xfrm>
          <a:off x="201045" y="3475715"/>
          <a:ext cx="365536" cy="365536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94C4C-E619-45CE-95BA-BF38EA423C88}">
      <dsp:nvSpPr>
        <dsp:cNvPr id="0" name=""/>
        <dsp:cNvSpPr/>
      </dsp:nvSpPr>
      <dsp:spPr>
        <a:xfrm>
          <a:off x="767626" y="3326178"/>
          <a:ext cx="9400501" cy="66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8" tIns="70338" rIns="70338" bIns="7033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Les autres membres devraient idéalement rester au moins 2 ans dans la bulle.</a:t>
          </a:r>
          <a:endParaRPr lang="en-US" sz="1600" kern="1200"/>
        </a:p>
      </dsp:txBody>
      <dsp:txXfrm>
        <a:off x="767626" y="3326178"/>
        <a:ext cx="9400501" cy="664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6041F7-9A7B-4CF8-BB03-4CB9E340611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44C813-7A54-46CD-A39E-E2AFD8C06CF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4C813-7A54-46CD-A39E-E2AFD8C06C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0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56714-D529-F466-1CA9-742E9637A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E4F950-1C75-B823-EEB4-768581472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5C3646-B19C-0DAC-FABC-E9E3794C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23C2E-F893-C715-8630-E709AAB8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5AAD9B-2C65-8DC1-6019-376921CB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1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754AD-DBF4-C874-2CB1-9CBE4210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F6BD69-C6A0-BF76-5518-0B5CD63CE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6AFF7B-948F-AFD4-AB75-737F38B8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5A05F-6989-7C6A-8B61-2D9C76E8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15A88D-5540-E7C7-4D4D-8A5BD2C0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2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46CDF2-741D-56C6-610F-59F93EEF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70DC27-610E-DE92-19C4-FBEDFD49E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FDEBD3-D78C-10EA-5A61-6293B5FA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7F0899-FFF4-00A1-BF10-DDF4BFA6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85B19-6381-A16B-3E43-90D287E3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1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F5893-444E-9566-326A-A3C57959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92216-70CB-5848-672E-99558EBA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98CD4E-40C2-A24A-D7DE-8BB754B5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2B7D0A-E481-DC7B-2919-7537DD30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E87B7A-98CA-A360-148D-5DAAE5A2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9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1CAC0-6745-DE90-17C1-4E6EB49A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2A3481-5EEF-75EC-AB54-5D4F6629B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CD5373-0A7E-8B37-C5A2-5F9B373A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F620D-AA34-9AF9-DCD1-97E61FA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F4987E-0D68-EE12-6ABE-2694576A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1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973BD-DD0A-CCA2-F62C-5D22F8EE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BA3DA7-2632-FE40-6ADF-5BAC3A32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BFCC2C-C1F5-0936-A031-A3D728C9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E053EF-80A1-B421-1AB4-49BADEDB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55C2E6-B8DA-78FA-B026-83EF3052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D32B33-AD62-BD60-57C0-42A91783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C579F-A7A1-A460-1980-14A16307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F07252-4509-61D6-9F63-60021A77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EAD81B-38C6-27D2-8BE3-4FAEF7E02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B7DF1C-6768-28E9-5812-C3AA5CED3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83E309-3A6C-CD35-6B6E-0B37E47B9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41764F-B0CC-84FF-6209-46F2F1B8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0D70BE-E540-E437-AFAD-78B047CF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F616AE4-F8CB-C1E2-A9D0-0AA98CDC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5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38825-C0E6-61D5-F877-D5C877F6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2AD1B4-A88E-8686-5E3C-55100C1C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0787E3-77ED-5918-4C96-084C3A26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AB803D-97E2-147E-78FE-185394B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FDD2E1-E329-145D-7E16-B0F5A4CF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BE787B-B5B9-AD84-AC32-A114E0D2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E04F4E-F639-5C93-CA60-FE15B8FE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0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C7BCD-0DCB-6EC3-A460-1C652132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CB091-1475-826E-8148-635162F3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0C991E-A278-0CF2-6113-217088671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FED2-D70A-2AB8-4152-5F5764C8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F80A2-E3DF-7448-3B83-8C288D76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2C9A6D-790B-CBF1-2B4A-7B386E1B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5C784-4A9D-DDCF-5FCE-EF3C1D68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EEBCE6-521B-7936-B4B7-EC401E327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D0A45D-4C16-E2B4-C484-1EA42F3D6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FB53C9-2C89-62BC-1B2E-592095A5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1BC4AA-E1D7-BA30-11F0-0779E79E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39045-C21A-DDDB-9A6E-169CCD9D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817782-9BAD-A3A5-BE09-ADF21CB8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C17127-FFB3-4192-D118-9D11376C6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D6BDA7-A24A-881E-2CBC-4DB0B0251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0B1DA1-E50D-4FBC-BD55-050D9BCFDF7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488136-CBA7-A59C-7920-D80445977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DD43E3-CB6D-B03F-481E-D95B55CF5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0DA58-DF3A-4BD1-BB13-95D100BBA8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1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svg"/><Relationship Id="rId5" Type="http://schemas.openxmlformats.org/officeDocument/2006/relationships/image" Target="../media/image46.svg"/><Relationship Id="rId4" Type="http://schemas.openxmlformats.org/officeDocument/2006/relationships/image" Target="../media/image45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E328E5-54F2-2A8C-48AC-249B6B68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595" y="662417"/>
            <a:ext cx="4335409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BE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nouveau mode de fonctionnement pour </a:t>
            </a:r>
            <a:br>
              <a:rPr lang="fr-BE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BE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Foi et Lumière Belgique</a:t>
            </a:r>
            <a:br>
              <a:rPr lang="fr-BE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BE" sz="28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90A116-3D65-D479-7357-40752471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36" y="2288681"/>
            <a:ext cx="4621077" cy="3227216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fr-BE" sz="7200" noProof="0" dirty="0"/>
              <a:t>Pour :</a:t>
            </a:r>
          </a:p>
          <a:p>
            <a:pPr algn="l"/>
            <a:endParaRPr lang="fr-BE" sz="7200" noProof="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fr-BE" sz="7200" noProof="0" dirty="0"/>
              <a:t>renforcer la vie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fr-BE" sz="7200" noProof="0" dirty="0"/>
              <a:t>continuer à soutenir nos projets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fr-BE" sz="7200" noProof="0" dirty="0"/>
              <a:t>mettre en œuvre nos priorités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fr-BE" sz="7200" dirty="0"/>
              <a:t>partager la responsabilité</a:t>
            </a:r>
            <a:endParaRPr lang="fr-BE" sz="7200" noProof="0" dirty="0"/>
          </a:p>
          <a:p>
            <a:pPr marL="114300" algn="l"/>
            <a:endParaRPr lang="fr-BE" sz="6200" dirty="0"/>
          </a:p>
          <a:p>
            <a:pPr marL="114300" algn="l"/>
            <a:r>
              <a:rPr lang="fr-BE" sz="6200" dirty="0">
                <a:solidFill>
                  <a:srgbClr val="00B050"/>
                </a:solidFill>
              </a:rPr>
              <a:t>FOI ET LUMIERE a fêté ses 55 ans le </a:t>
            </a:r>
          </a:p>
          <a:p>
            <a:pPr marL="114300" algn="l"/>
            <a:r>
              <a:rPr lang="fr-BE" sz="6200" dirty="0">
                <a:solidFill>
                  <a:srgbClr val="00B050"/>
                </a:solidFill>
              </a:rPr>
              <a:t>12 avril 2026! </a:t>
            </a:r>
          </a:p>
          <a:p>
            <a:pPr marL="114300"/>
            <a:endParaRPr lang="fr-BE" sz="6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14300"/>
            <a:endParaRPr lang="fr-BE" sz="6200" i="1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14300"/>
            <a:endParaRPr lang="fr-BE" sz="6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14300"/>
            <a:r>
              <a:rPr lang="fr-BE" sz="6200" i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 Tout seul on va plus vite, ensemble</a:t>
            </a:r>
          </a:p>
          <a:p>
            <a:pPr marL="114300"/>
            <a:r>
              <a:rPr lang="fr-BE" sz="6200" i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on va plus loin</a:t>
            </a:r>
            <a:r>
              <a:rPr lang="fr-BE" sz="6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!»</a:t>
            </a:r>
            <a:endParaRPr lang="fr-BE" sz="6200" i="1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C993E5-16FB-4B73-E33B-53757021B2A0}"/>
              </a:ext>
            </a:extLst>
          </p:cNvPr>
          <p:cNvSpPr txBox="1"/>
          <p:nvPr/>
        </p:nvSpPr>
        <p:spPr>
          <a:xfrm>
            <a:off x="7695007" y="587161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noProof="0" dirty="0"/>
              <a:t>« L’union fait la force »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F460FBD-0B8A-99B5-21DD-CC21236CA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08" y="1148517"/>
            <a:ext cx="6506751" cy="5517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4A845-F11D-6E35-FFA4-8057A8B1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8" y="5920975"/>
            <a:ext cx="758868" cy="815009"/>
          </a:xfrm>
          <a:prstGeom prst="rect">
            <a:avLst/>
          </a:prstGeom>
        </p:spPr>
      </p:pic>
      <p:pic>
        <p:nvPicPr>
          <p:cNvPr id="7" name="Graphique 6" descr="Danser avec un remplissage uni">
            <a:extLst>
              <a:ext uri="{FF2B5EF4-FFF2-40B4-BE49-F238E27FC236}">
                <a16:creationId xmlns:a16="http://schemas.microsoft.com/office/drawing/2014/main" id="{E5EA96DA-B012-5D33-ACBE-8C5E908950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8530" y="4429124"/>
            <a:ext cx="656623" cy="6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D658B9-A88D-F89B-4DD7-CC3596894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7D7BBD5-66F9-73FB-8027-11A768BA9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BB6623-AF1B-6A64-B850-3BC028719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FF1849-64FC-069A-3CBA-367CF48E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53" y="445037"/>
            <a:ext cx="9543405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fonctionnement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D156EB-C27A-7E55-BA87-91A1CC87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Toux contour">
            <a:extLst>
              <a:ext uri="{FF2B5EF4-FFF2-40B4-BE49-F238E27FC236}">
                <a16:creationId xmlns:a16="http://schemas.microsoft.com/office/drawing/2014/main" id="{7A8C1620-35F8-BF8F-E3C8-6AD428D7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72133" y="400198"/>
            <a:ext cx="708660" cy="70866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5DD627-85B7-DA1B-C2D5-BB6D97D7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91160" y="362313"/>
            <a:ext cx="708660" cy="707197"/>
          </a:xfrm>
          <a:prstGeom prst="rect">
            <a:avLst/>
          </a:prstGeom>
        </p:spPr>
      </p:pic>
      <p:pic>
        <p:nvPicPr>
          <p:cNvPr id="12" name="Graphique 11" descr="Cercles avec lignes contour">
            <a:extLst>
              <a:ext uri="{FF2B5EF4-FFF2-40B4-BE49-F238E27FC236}">
                <a16:creationId xmlns:a16="http://schemas.microsoft.com/office/drawing/2014/main" id="{C5174D25-D46C-663B-C142-A1B5698E63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0795" y="298059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1EC69-2987-B0AC-46B6-230892631E30}"/>
              </a:ext>
            </a:extLst>
          </p:cNvPr>
          <p:cNvSpPr txBox="1"/>
          <p:nvPr/>
        </p:nvSpPr>
        <p:spPr>
          <a:xfrm>
            <a:off x="1292086" y="2295242"/>
            <a:ext cx="8975035" cy="379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5 bulles définissent des plans d’actions sur 4 ans (priorités de </a:t>
            </a:r>
            <a:r>
              <a:rPr lang="fr-FR" dirty="0" err="1"/>
              <a:t>Maredret</a:t>
            </a:r>
            <a:r>
              <a:rPr lang="fr-FR" dirty="0"/>
              <a:t> + demandes des communautés)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Plans soumis à l’approbation du Conseil provincial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Bulles autonomes mais responsables devant le Conseil provincial (rapport régulier)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Coordinateurs de bulle : communication et suivi avec le Conseil provincial (≥ 2 réunions/an + information continue)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Coordinateurs de bulle = lien direct entre bulles et Conseil provincial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Gestion financière centralisée : une seule caisse tenue par le trésorier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E142E-20DF-DDAA-E239-EABC02A64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1035" y="4953099"/>
            <a:ext cx="810280" cy="8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F289B-7F83-9BF1-ADA4-41721184D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BE289A2-4528-7273-E61C-9F0349ABD9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ED7715-4251-380C-C0C9-75999538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7" y="2479044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4000" noProof="0" dirty="0"/>
              <a:t>Les objectifs de chaque bulle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60DC90-00F3-98B3-F104-A38FCB04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84" y="2002795"/>
            <a:ext cx="1479870" cy="15919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211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37450B-597A-4918-98F2-B5E6C96C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>
                <a:solidFill>
                  <a:schemeClr val="tx1">
                    <a:lumMod val="85000"/>
                    <a:lumOff val="15000"/>
                  </a:schemeClr>
                </a:solidFill>
              </a:rPr>
              <a:t>Unité et rencontre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0779A-33E8-B812-C502-587B5846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13" y="2200053"/>
            <a:ext cx="10655448" cy="3685156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Organiser 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Temps de ressourcement et de rencontres (tous niveaux)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Rencontres provinciales biennales (avec AG)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Soutien aux rencontres intercommunautaires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Équipes projets temporaires (durée déterminée)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Ressourcement spirituel (retraites par ex.)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N.B.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Équipe de la retraite « Arc-en-ciel » inclue dans cette bulle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94B992-5405-811A-C607-F754918D6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8" y="635576"/>
            <a:ext cx="928901" cy="928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E5CC2-A9B1-B903-29E7-455935CA5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668" y="5598399"/>
            <a:ext cx="879443" cy="9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3BD2D-4A23-08F7-E79F-52AAE0CB5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407A11-5B30-A6BD-1ABC-35E11A472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D213E5-DA20-7A21-2433-C637FE30A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94EF4B-0594-4399-8031-DB66165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Formation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0673C-A020-8A6C-E009-8CB4F948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735372"/>
            <a:ext cx="9548213" cy="5120640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Propose des formations internes et externes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l’écoute des besoins des communautés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 d’une formation annuelle (bases de Foi et Lumière)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Formations complémentaires selon les demandes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Veille à l’impact concret dans les communautés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Encourage le retour et le partage d’expérience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Constitution d’une équipe de volontaires à mandat déterminé pour soutenir chaque projet (communication, logistique, programme, activités).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F8DBD-E818-8310-547F-5C6E7681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5" y="668901"/>
            <a:ext cx="890067" cy="862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8D8EB-CD7E-0520-3A4D-3B96FB01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668" y="5443287"/>
            <a:ext cx="102421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D69C7-94C5-DD9E-BB64-D5A7BA85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5963E2-FA51-7085-CE49-4668EA93E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E63EB0-B7D6-6D07-F30E-A66C4CFF9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421C3F-BF08-9446-4360-0247F05C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Accompagnement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D96DC7-A39E-526B-401C-25B2EABF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03" y="2286000"/>
            <a:ext cx="9607848" cy="4258306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Assurer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présence régulière auprès des communautés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prise de nouvelles, écoute active, disponibilité et orientation selon les besoins.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Offrir un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soutien personnalisé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et, si nécessaire, aller à la rencontre des communautés.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Favoriser la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création de liens et l’entraide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 communautés pour développer un climat de confiance et encourager les initiatives.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Organiser tous les 3 ans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temps d’évaluation et d’élection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et former des personnes pour les animer.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Identifier les difficultés/besoins et proposer des plans d’action adaptés.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Mettre à disposition des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outils (kit évaluation/élection)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lien avec la communication interne.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938FBF-7367-BB30-D73B-B3ABCA0B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83" y="741077"/>
            <a:ext cx="624988" cy="7638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787491-CEB3-383F-8FBD-925E32D6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4" y="741077"/>
            <a:ext cx="726588" cy="809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A884D-86E6-D36C-47FC-A72EF18DE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035" y="5776118"/>
            <a:ext cx="816850" cy="8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597000-2E05-BF5F-72E8-E7E93907D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2139E3-F37F-EF01-EE3C-F32B67C4D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649F85-6A21-6803-DD3B-F854C834F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64550B-2499-8DFB-9503-C120FB47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Communication interne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412E66-E0BF-E425-DA99-377727EE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328" y="741077"/>
            <a:ext cx="1078413" cy="746025"/>
          </a:xfrm>
          <a:prstGeom prst="rect">
            <a:avLst/>
          </a:prstGeom>
        </p:spPr>
      </p:pic>
      <p:pic>
        <p:nvPicPr>
          <p:cNvPr id="5" name="Espace réservé du contenu 4" descr="Adresse de courrier contour">
            <a:extLst>
              <a:ext uri="{FF2B5EF4-FFF2-40B4-BE49-F238E27FC236}">
                <a16:creationId xmlns:a16="http://schemas.microsoft.com/office/drawing/2014/main" id="{CD61BDFB-C6D0-D797-6C05-F33C4DB27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00" y="819150"/>
            <a:ext cx="593625" cy="593625"/>
          </a:xfrm>
        </p:spPr>
      </p:pic>
      <p:pic>
        <p:nvPicPr>
          <p:cNvPr id="7" name="Graphique 6" descr="Téléphone à haut-parleur contour">
            <a:extLst>
              <a:ext uri="{FF2B5EF4-FFF2-40B4-BE49-F238E27FC236}">
                <a16:creationId xmlns:a16="http://schemas.microsoft.com/office/drawing/2014/main" id="{D377E912-D158-E349-15B9-050E6E76A5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7084" y="791777"/>
            <a:ext cx="697313" cy="697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93C9BF-E41A-E834-2406-7ED788DCB725}"/>
              </a:ext>
            </a:extLst>
          </p:cNvPr>
          <p:cNvSpPr txBox="1"/>
          <p:nvPr/>
        </p:nvSpPr>
        <p:spPr>
          <a:xfrm>
            <a:off x="1292086" y="2286000"/>
            <a:ext cx="10267121" cy="420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Renouveler</a:t>
            </a:r>
            <a:r>
              <a:rPr lang="fr-FR" dirty="0"/>
              <a:t> la communication numérique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Poursuivre</a:t>
            </a:r>
            <a:r>
              <a:rPr lang="fr-FR" dirty="0"/>
              <a:t> la diffusion du Grand Large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Mettre à jour </a:t>
            </a:r>
            <a:r>
              <a:rPr lang="fr-FR" dirty="0"/>
              <a:t>le site web + créer une “boîte à outils” (camps, évaluations, élections…)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Animer la page Facebook </a:t>
            </a:r>
            <a:r>
              <a:rPr lang="fr-FR" dirty="0"/>
              <a:t>en interne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Réfléchir au RGPD </a:t>
            </a:r>
            <a:r>
              <a:rPr lang="fr-FR" dirty="0"/>
              <a:t>(droit à l’image, légalité)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Collecter des infos </a:t>
            </a:r>
            <a:r>
              <a:rPr lang="fr-FR" dirty="0"/>
              <a:t>des communautés pour alimenter web / Grand Large / Facebook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Partager </a:t>
            </a:r>
            <a:r>
              <a:rPr lang="fr-FR" dirty="0"/>
              <a:t>régulièrement des ressources Foi et Lumière aux communautés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Distribuer</a:t>
            </a:r>
            <a:r>
              <a:rPr lang="fr-FR" dirty="0"/>
              <a:t> les carnets de route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Centraliser le secrétariat </a:t>
            </a:r>
            <a:r>
              <a:rPr lang="fr-FR" dirty="0"/>
              <a:t>et mieux structurer les transmissions d’informations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Rédiger et valider les PV </a:t>
            </a:r>
            <a:r>
              <a:rPr lang="fr-FR" dirty="0"/>
              <a:t>du Conseil Provincial avant diffusion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3E932-20A6-B196-D495-D64FC3A34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668" y="5743046"/>
            <a:ext cx="870463" cy="9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C53F13-06F3-9FD3-6998-17A391C41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2D86A4-9482-D799-3DE5-2C9520BA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9B75FF-7AE1-9815-D3F6-335A567B5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9A7BE7-E5FF-9B4A-818F-3A0B300A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Communication externe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Espace réservé du contenu 5" descr="Perdu avec un remplissage uni">
            <a:extLst>
              <a:ext uri="{FF2B5EF4-FFF2-40B4-BE49-F238E27FC236}">
                <a16:creationId xmlns:a16="http://schemas.microsoft.com/office/drawing/2014/main" id="{E7D82D03-A09D-A0A5-1EC2-F8C4BF0FA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39121" y="780256"/>
            <a:ext cx="652329" cy="65232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038E97-093A-D5B2-292B-3FB7BC51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632" y="767612"/>
            <a:ext cx="566977" cy="6649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4FBF17-1B4B-AA50-2E3F-53A788EA6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49" y="780256"/>
            <a:ext cx="566977" cy="652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C9955-418E-D004-3680-2284657F89F0}"/>
              </a:ext>
            </a:extLst>
          </p:cNvPr>
          <p:cNvSpPr txBox="1"/>
          <p:nvPr/>
        </p:nvSpPr>
        <p:spPr>
          <a:xfrm>
            <a:off x="1136463" y="2291080"/>
            <a:ext cx="10532076" cy="401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Communication externe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vers Église, autres mouvements, région, presse, réseaux sociaux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Animation du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Facebook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et du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site web belge public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Respect du RGPD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du droit à l’image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Faire connaître FL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attirer de nouveaux membres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Toucher les jeunes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via réseaux sociaux, catéchèse, mouvements de jeunesse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Sensibiliser au handicap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changer les regards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Encourager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participation à d’autres structures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 à la société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Favoriser les échanges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entre mouvements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Créer et entretenir des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liens avec les évêchés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Identifier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 évêque référent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3B036-3838-76CD-10BA-747A83884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668" y="5644465"/>
            <a:ext cx="876601" cy="9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B5FF8-FF41-60F3-6041-3084063D2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45B4D34-BC37-7050-62D7-69EAA63F5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C54A8FC-C36D-CC78-E616-684AB95FC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3DB547-F6CC-A845-67AD-94665EDD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609600"/>
            <a:ext cx="6010058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3600" dirty="0"/>
              <a:t>R</a:t>
            </a:r>
            <a:r>
              <a:rPr lang="fr-BE" sz="3600" kern="120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ôle</a:t>
            </a:r>
            <a:r>
              <a:rPr lang="fr-BE" sz="3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fr-BE" sz="3600" noProof="0" dirty="0"/>
              <a:t>C</a:t>
            </a:r>
            <a:r>
              <a:rPr lang="fr-BE" sz="3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oordinateur de Province (adapté </a:t>
            </a:r>
            <a:r>
              <a:rPr lang="fr-BE" sz="3600"/>
              <a:t>à la</a:t>
            </a:r>
            <a:r>
              <a:rPr lang="fr-BE" sz="36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3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structure)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FCB433-A743-784F-18FB-6358F1153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713" y="2194102"/>
            <a:ext cx="5664135" cy="39085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fr-BE" sz="2000" b="1" noProof="0" dirty="0"/>
              <a:t>Coordonner </a:t>
            </a:r>
            <a:r>
              <a:rPr lang="fr-BE" sz="2000" noProof="0" dirty="0"/>
              <a:t>les bulles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fr-BE" sz="2000" b="1" noProof="0" dirty="0"/>
              <a:t>Veiller</a:t>
            </a:r>
            <a:r>
              <a:rPr lang="fr-BE" sz="2000" noProof="0" dirty="0"/>
              <a:t> à la réalisation des objectifs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fr-BE" sz="2000" b="1" noProof="0" dirty="0"/>
              <a:t>Soutenir et accompagner </a:t>
            </a:r>
            <a:r>
              <a:rPr lang="fr-BE" sz="2000" noProof="0" dirty="0"/>
              <a:t>les responsables de bulles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fr-BE" sz="2000" noProof="0" dirty="0"/>
              <a:t>Convocation et animation du </a:t>
            </a:r>
            <a:r>
              <a:rPr lang="fr-BE" sz="2000" b="1" noProof="0" dirty="0"/>
              <a:t>conseil provincial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fr-BE" sz="2000" noProof="0" dirty="0"/>
              <a:t>Lien avec </a:t>
            </a:r>
            <a:r>
              <a:rPr lang="fr-BE" sz="2000" b="1" noProof="0" dirty="0"/>
              <a:t>FL international </a:t>
            </a:r>
            <a:r>
              <a:rPr lang="fr-BE" sz="2000" noProof="0" dirty="0"/>
              <a:t>(conseils des CP, AG </a:t>
            </a:r>
            <a:r>
              <a:rPr lang="fr-BE" sz="2000" noProof="0" dirty="0" err="1"/>
              <a:t>intl</a:t>
            </a:r>
            <a:r>
              <a:rPr lang="fr-BE" sz="2000" noProof="0" dirty="0"/>
              <a:t>), lien entre l’international et les communautés 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fr-BE" sz="2000" b="1" dirty="0"/>
              <a:t>Administrateur </a:t>
            </a:r>
            <a:r>
              <a:rPr lang="fr-BE" sz="2000" dirty="0"/>
              <a:t>de l’ASBL</a:t>
            </a:r>
          </a:p>
          <a:p>
            <a:pPr marL="88900"/>
            <a:endParaRPr lang="fr-BE" sz="2000" dirty="0"/>
          </a:p>
          <a:p>
            <a:pPr marL="88900"/>
            <a:r>
              <a:rPr lang="fr-BE" sz="2000" dirty="0"/>
              <a:t>N.B. Un vice-coordinateur </a:t>
            </a:r>
            <a:r>
              <a:rPr lang="fr-BE" sz="2000" dirty="0" err="1"/>
              <a:t>intl</a:t>
            </a:r>
            <a:r>
              <a:rPr lang="fr-BE" sz="2000" dirty="0"/>
              <a:t> accompagne le CP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endParaRPr lang="fr-BE" sz="2000" noProof="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Espace réservé pour une image  4" descr="Main ouverte avec une plante contour">
            <a:extLst>
              <a:ext uri="{FF2B5EF4-FFF2-40B4-BE49-F238E27FC236}">
                <a16:creationId xmlns:a16="http://schemas.microsoft.com/office/drawing/2014/main" id="{EA196CE6-A699-012A-4A5B-F3348EC3C0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0520" b="10520"/>
          <a:stretch>
            <a:fillRect/>
          </a:stretch>
        </p:blipFill>
        <p:spPr>
          <a:xfrm>
            <a:off x="7533837" y="1525927"/>
            <a:ext cx="1049920" cy="829026"/>
          </a:xfrm>
        </p:spPr>
      </p:pic>
      <p:pic>
        <p:nvPicPr>
          <p:cNvPr id="6" name="Graphique 5" descr="Yeux contour">
            <a:extLst>
              <a:ext uri="{FF2B5EF4-FFF2-40B4-BE49-F238E27FC236}">
                <a16:creationId xmlns:a16="http://schemas.microsoft.com/office/drawing/2014/main" id="{CFEB07BA-DE25-DF99-C3DB-F6F4D27009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4089" y="5033611"/>
            <a:ext cx="829417" cy="829417"/>
          </a:xfrm>
          <a:prstGeom prst="rect">
            <a:avLst/>
          </a:prstGeom>
        </p:spPr>
      </p:pic>
      <p:pic>
        <p:nvPicPr>
          <p:cNvPr id="9" name="Graphique 8" descr="Oreille contour">
            <a:extLst>
              <a:ext uri="{FF2B5EF4-FFF2-40B4-BE49-F238E27FC236}">
                <a16:creationId xmlns:a16="http://schemas.microsoft.com/office/drawing/2014/main" id="{524667D2-EF9C-3988-9D47-F7C439DC68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3629" y="1960402"/>
            <a:ext cx="914400" cy="914400"/>
          </a:xfrm>
          <a:prstGeom prst="rect">
            <a:avLst/>
          </a:prstGeom>
        </p:spPr>
      </p:pic>
      <p:pic>
        <p:nvPicPr>
          <p:cNvPr id="11" name="Graphique 10" descr="Panneau de signalisation contour">
            <a:extLst>
              <a:ext uri="{FF2B5EF4-FFF2-40B4-BE49-F238E27FC236}">
                <a16:creationId xmlns:a16="http://schemas.microsoft.com/office/drawing/2014/main" id="{5FCC054A-9EC4-44DD-3ABC-EBDF37CF68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1511" y="3473804"/>
            <a:ext cx="914400" cy="914400"/>
          </a:xfrm>
          <a:prstGeom prst="rect">
            <a:avLst/>
          </a:prstGeom>
        </p:spPr>
      </p:pic>
      <p:pic>
        <p:nvPicPr>
          <p:cNvPr id="15" name="Graphique 14" descr="Globe contour">
            <a:extLst>
              <a:ext uri="{FF2B5EF4-FFF2-40B4-BE49-F238E27FC236}">
                <a16:creationId xmlns:a16="http://schemas.microsoft.com/office/drawing/2014/main" id="{918B6CD0-AB19-3990-9CD3-94563F3445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3623" y="3473804"/>
            <a:ext cx="914400" cy="914400"/>
          </a:xfrm>
          <a:prstGeom prst="rect">
            <a:avLst/>
          </a:prstGeom>
        </p:spPr>
      </p:pic>
      <p:pic>
        <p:nvPicPr>
          <p:cNvPr id="19" name="Graphique 18" descr="Réseau contour">
            <a:extLst>
              <a:ext uri="{FF2B5EF4-FFF2-40B4-BE49-F238E27FC236}">
                <a16:creationId xmlns:a16="http://schemas.microsoft.com/office/drawing/2014/main" id="{A253FD65-AEC4-F83C-48D7-A5BFE1B996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5429" y="627658"/>
            <a:ext cx="914400" cy="914400"/>
          </a:xfrm>
          <a:prstGeom prst="rect">
            <a:avLst/>
          </a:prstGeom>
        </p:spPr>
      </p:pic>
      <p:pic>
        <p:nvPicPr>
          <p:cNvPr id="8" name="Graphique 7" descr="Vivats contour">
            <a:extLst>
              <a:ext uri="{FF2B5EF4-FFF2-40B4-BE49-F238E27FC236}">
                <a16:creationId xmlns:a16="http://schemas.microsoft.com/office/drawing/2014/main" id="{C8D152B0-6C66-FB3E-78C4-B05FBADB79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3629" y="4992402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B4A8F5-FB07-8943-A7D0-90B58C2D4E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5141" y="5897147"/>
            <a:ext cx="823090" cy="8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0859A9-9B19-1DFC-D634-3DD44009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 fontScale="90000"/>
          </a:bodyPr>
          <a:lstStyle/>
          <a:p>
            <a:b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Foi et Lumière Belgique 2026</a:t>
            </a:r>
            <a:b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Espace réservé du contenu 7" descr="Appareil photo contour">
            <a:extLst>
              <a:ext uri="{FF2B5EF4-FFF2-40B4-BE49-F238E27FC236}">
                <a16:creationId xmlns:a16="http://schemas.microsoft.com/office/drawing/2014/main" id="{78040F91-F7E5-269F-CA09-2786EBDD4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069" y="670262"/>
            <a:ext cx="811066" cy="811066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A72022-7BED-681B-11FC-7D9EE90B9459}"/>
              </a:ext>
            </a:extLst>
          </p:cNvPr>
          <p:cNvSpPr txBox="1"/>
          <p:nvPr/>
        </p:nvSpPr>
        <p:spPr>
          <a:xfrm>
            <a:off x="2215220" y="2286000"/>
            <a:ext cx="801014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La Belgique est dans situation compliquée: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non-possibilité d'organiser les élections en 2025 par manque de candidat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communautés vieillissantes, plus lourdes à 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moins de forces vives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rôle du responsable national peu clair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beaucoup d'attentes de la part des communautés envers lui et envers l’équipe de provincial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F18FD-7ED5-0541-F475-742A16DC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7" y="5746728"/>
            <a:ext cx="835409" cy="8950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BB4C62B-A1B5-4718-2838-D199E5D485D2}"/>
              </a:ext>
            </a:extLst>
          </p:cNvPr>
          <p:cNvSpPr txBox="1"/>
          <p:nvPr/>
        </p:nvSpPr>
        <p:spPr>
          <a:xfrm>
            <a:off x="2215220" y="4707697"/>
            <a:ext cx="801014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Nous continuons à vivre de belles choses dans nos communautés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nous voulons être présents dans la grande famille de FL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nous voulons nous sentir entourés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nous ne voulons pas abandonner, ce qui nous pousse et nous encourage à vouloir poursuivre ce mouvement</a:t>
            </a:r>
          </a:p>
        </p:txBody>
      </p:sp>
      <p:pic>
        <p:nvPicPr>
          <p:cNvPr id="6" name="Graphique 5" descr="Aspiration contour">
            <a:extLst>
              <a:ext uri="{FF2B5EF4-FFF2-40B4-BE49-F238E27FC236}">
                <a16:creationId xmlns:a16="http://schemas.microsoft.com/office/drawing/2014/main" id="{61CB45B3-BA53-DDDD-89AD-2B9C125F01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2824" y="3107733"/>
            <a:ext cx="914400" cy="914400"/>
          </a:xfrm>
          <a:prstGeom prst="rect">
            <a:avLst/>
          </a:prstGeom>
        </p:spPr>
      </p:pic>
      <p:pic>
        <p:nvPicPr>
          <p:cNvPr id="10" name="Graphique 9" descr="Vivats avec un remplissage uni">
            <a:extLst>
              <a:ext uri="{FF2B5EF4-FFF2-40B4-BE49-F238E27FC236}">
                <a16:creationId xmlns:a16="http://schemas.microsoft.com/office/drawing/2014/main" id="{8AF3DC1E-77D1-FE32-6633-DD8D079B55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6832" y="5202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00E13-F2BD-CF71-3273-97F9E4B7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251E528-6D84-1F6B-6999-1DEBC6A6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F1A4A30-C57E-C538-720E-A4F3D934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AF95C2-BBEC-C21D-D092-DCAED283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39"/>
            <a:ext cx="9916632" cy="1232535"/>
          </a:xfrm>
        </p:spPr>
        <p:txBody>
          <a:bodyPr>
            <a:normAutofit fontScale="90000"/>
          </a:bodyPr>
          <a:lstStyle/>
          <a:p>
            <a:r>
              <a:rPr lang="fr-B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Foi et Lumière Belgique 2026</a:t>
            </a:r>
            <a:br>
              <a:rPr lang="fr-B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B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aperçu de nos communautés en chiffres*</a:t>
            </a:r>
            <a:br>
              <a:rPr lang="fr-B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B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r>
              <a:rPr lang="fr-B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  <a:r>
              <a:rPr lang="fr-B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réponses sur 23 communautés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Espace réservé du contenu 7" descr="Appareil photo contour">
            <a:extLst>
              <a:ext uri="{FF2B5EF4-FFF2-40B4-BE49-F238E27FC236}">
                <a16:creationId xmlns:a16="http://schemas.microsoft.com/office/drawing/2014/main" id="{26A7ADE1-D4BD-5B4D-F135-F301D347C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069" y="670262"/>
            <a:ext cx="811066" cy="8110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25588-FB4D-32F3-5401-07B0A45A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59" y="5844208"/>
            <a:ext cx="835409" cy="8950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444ED7-F5FD-56B1-4EEF-5BB5345196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09" t="17967" r="7088" b="16212"/>
          <a:stretch>
            <a:fillRect/>
          </a:stretch>
        </p:blipFill>
        <p:spPr>
          <a:xfrm>
            <a:off x="2047226" y="2329813"/>
            <a:ext cx="8096251" cy="40709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20F8EC-D625-34AA-88AA-E8AE7A17997E}"/>
              </a:ext>
            </a:extLst>
          </p:cNvPr>
          <p:cNvSpPr txBox="1"/>
          <p:nvPr/>
        </p:nvSpPr>
        <p:spPr>
          <a:xfrm>
            <a:off x="3876675" y="3354521"/>
            <a:ext cx="1343025" cy="58477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13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  <a:effectLst>
            <a:softEdge rad="889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latin typeface="Aptos Display" panose="020B0004020202020204" pitchFamily="34" charset="0"/>
              </a:rPr>
              <a:t>233</a:t>
            </a:r>
            <a:endParaRPr lang="en-GB" sz="3200" b="1" dirty="0">
              <a:latin typeface="Aptos Display" panose="020B00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E2D11F-F96A-F08C-78DC-061AFA3F3BA7}"/>
              </a:ext>
            </a:extLst>
          </p:cNvPr>
          <p:cNvSpPr txBox="1"/>
          <p:nvPr/>
        </p:nvSpPr>
        <p:spPr>
          <a:xfrm>
            <a:off x="16607" y="5844208"/>
            <a:ext cx="3469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</a:t>
            </a:r>
            <a:r>
              <a:rPr lang="fr-BE" sz="1600" dirty="0"/>
              <a:t>nombre estimé de membres des 23 communautés environ </a:t>
            </a:r>
            <a:r>
              <a:rPr lang="fr-BE" sz="1600" b="1" dirty="0"/>
              <a:t>577</a:t>
            </a: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98DABA-5F44-F870-E571-6475437A2244}"/>
              </a:ext>
            </a:extLst>
          </p:cNvPr>
          <p:cNvSpPr/>
          <p:nvPr/>
        </p:nvSpPr>
        <p:spPr>
          <a:xfrm>
            <a:off x="8210550" y="4076700"/>
            <a:ext cx="1552575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3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D709-C143-9EA2-6C36-43329D1A0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075B12-09A5-F343-FA51-14B164B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798DB0-B63A-5094-2DB7-02510C65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B942D2-AED3-9C33-DE2C-98BA129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Foi et Lumière Belgique 2026 </a:t>
            </a:r>
            <a:br>
              <a:rPr lang="fr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aperçu de nos communautés en chiffres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Espace réservé du contenu 7" descr="Appareil photo contour">
            <a:extLst>
              <a:ext uri="{FF2B5EF4-FFF2-40B4-BE49-F238E27FC236}">
                <a16:creationId xmlns:a16="http://schemas.microsoft.com/office/drawing/2014/main" id="{00CFC481-C16E-77A3-88AB-E44621D4D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069" y="670262"/>
            <a:ext cx="811066" cy="8110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5DEE8-B462-F65E-BAA3-F16E2CE6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4" y="5874744"/>
            <a:ext cx="835409" cy="8950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41B992B-15FA-F1D4-B8FC-E46A20B21D25}"/>
              </a:ext>
            </a:extLst>
          </p:cNvPr>
          <p:cNvSpPr txBox="1"/>
          <p:nvPr/>
        </p:nvSpPr>
        <p:spPr>
          <a:xfrm>
            <a:off x="1556964" y="2524767"/>
            <a:ext cx="77128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16/17 communautés </a:t>
            </a:r>
            <a:r>
              <a:rPr lang="fr-FR" b="1" dirty="0"/>
              <a:t>se réunissent mensuellement </a:t>
            </a:r>
            <a:r>
              <a:rPr lang="fr-FR" dirty="0"/>
              <a:t>de septembre à juin ; la dernière toutes les six semaines </a:t>
            </a:r>
          </a:p>
          <a:p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10/17 communautés </a:t>
            </a:r>
            <a:r>
              <a:rPr lang="fr-FR" b="1" dirty="0"/>
              <a:t>sont intégrées à une paroisse </a:t>
            </a:r>
            <a:r>
              <a:rPr lang="fr-FR" dirty="0"/>
              <a:t>; les autres se réunissent et célèbrent en communauté, avec parfois une messe paroissiale, ou une messe « nomade » </a:t>
            </a:r>
          </a:p>
          <a:p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Toutes les communautés ont organisé la fête de la lumière </a:t>
            </a:r>
            <a:r>
              <a:rPr lang="fr-FR" dirty="0"/>
              <a:t>(sauf 1):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7 en communauté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5 en communauté avec invitation de personnes extérieures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5 regroupées avec d’autres communautés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1A5E1E-C46D-698A-889D-5B7DA2329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335" y="3540508"/>
            <a:ext cx="963251" cy="963251"/>
          </a:xfrm>
          <a:prstGeom prst="rect">
            <a:avLst/>
          </a:prstGeom>
        </p:spPr>
      </p:pic>
      <p:pic>
        <p:nvPicPr>
          <p:cNvPr id="11" name="Graphique 10" descr="Calendrier journalier contour">
            <a:extLst>
              <a:ext uri="{FF2B5EF4-FFF2-40B4-BE49-F238E27FC236}">
                <a16:creationId xmlns:a16="http://schemas.microsoft.com/office/drawing/2014/main" id="{E9276AEE-1852-E9CB-0336-3384D4E6F1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186" y="2524767"/>
            <a:ext cx="914400" cy="914400"/>
          </a:xfrm>
          <a:prstGeom prst="rect">
            <a:avLst/>
          </a:prstGeom>
        </p:spPr>
      </p:pic>
      <p:pic>
        <p:nvPicPr>
          <p:cNvPr id="13" name="Graphique 12" descr="Bougie contour">
            <a:extLst>
              <a:ext uri="{FF2B5EF4-FFF2-40B4-BE49-F238E27FC236}">
                <a16:creationId xmlns:a16="http://schemas.microsoft.com/office/drawing/2014/main" id="{E62BE6BE-78E3-9E3B-E8B8-DAE2083E0D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8186" y="47869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7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1050E-0154-9CDA-7752-88DE5D84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622A482-4E0F-625F-43B4-AE643534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E45646-3622-799B-13ED-5DB9AD55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BFB96B-9A2C-B8FB-245E-6759B64A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5 priorités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Espace réservé du contenu 5" descr="Priorités contour">
            <a:extLst>
              <a:ext uri="{FF2B5EF4-FFF2-40B4-BE49-F238E27FC236}">
                <a16:creationId xmlns:a16="http://schemas.microsoft.com/office/drawing/2014/main" id="{9AA06D02-F272-7F0E-8B3C-56EA5C2DE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0100" y="685800"/>
            <a:ext cx="914400" cy="914400"/>
          </a:xfr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5C00A4C-3353-CE1E-D949-1FBAAB6E1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75978"/>
              </p:ext>
            </p:extLst>
          </p:nvPr>
        </p:nvGraphicFramePr>
        <p:xfrm>
          <a:off x="610204" y="2337219"/>
          <a:ext cx="10058401" cy="427277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41790">
                  <a:extLst>
                    <a:ext uri="{9D8B030D-6E8A-4147-A177-3AD203B41FA5}">
                      <a16:colId xmlns:a16="http://schemas.microsoft.com/office/drawing/2014/main" val="1652050320"/>
                    </a:ext>
                  </a:extLst>
                </a:gridCol>
                <a:gridCol w="886003">
                  <a:extLst>
                    <a:ext uri="{9D8B030D-6E8A-4147-A177-3AD203B41FA5}">
                      <a16:colId xmlns:a16="http://schemas.microsoft.com/office/drawing/2014/main" val="1121545551"/>
                    </a:ext>
                  </a:extLst>
                </a:gridCol>
                <a:gridCol w="6830608">
                  <a:extLst>
                    <a:ext uri="{9D8B030D-6E8A-4147-A177-3AD203B41FA5}">
                      <a16:colId xmlns:a16="http://schemas.microsoft.com/office/drawing/2014/main" val="3176593795"/>
                    </a:ext>
                  </a:extLst>
                </a:gridCol>
              </a:tblGrid>
              <a:tr h="300450">
                <a:tc>
                  <a:txBody>
                    <a:bodyPr/>
                    <a:lstStyle/>
                    <a:p>
                      <a:r>
                        <a:rPr lang="fr-BE" dirty="0"/>
                        <a:t>Bulle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Priorité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109"/>
                  </a:ext>
                </a:extLst>
              </a:tr>
              <a:tr h="697301">
                <a:tc>
                  <a:txBody>
                    <a:bodyPr/>
                    <a:lstStyle/>
                    <a:p>
                      <a:r>
                        <a:rPr lang="fr-BE" sz="1600" b="1" dirty="0"/>
                        <a:t>Unité et rencontre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Organiser des temps de ressourcement spirituel, de rencontre, de partage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600" dirty="0"/>
                        <a:t>au niveau provincial, régional et entre communautés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168421"/>
                  </a:ext>
                </a:extLst>
              </a:tr>
              <a:tr h="518586">
                <a:tc>
                  <a:txBody>
                    <a:bodyPr/>
                    <a:lstStyle/>
                    <a:p>
                      <a:r>
                        <a:rPr lang="fr-BE" sz="1600" b="1" dirty="0"/>
                        <a:t>Formation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Proposer des temps de formation et d’animation: en interne et venant de l’extérieur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32063"/>
                  </a:ext>
                </a:extLst>
              </a:tr>
              <a:tr h="963088">
                <a:tc>
                  <a:txBody>
                    <a:bodyPr/>
                    <a:lstStyle/>
                    <a:p>
                      <a:r>
                        <a:rPr lang="fr-BE" sz="1600" b="1" dirty="0"/>
                        <a:t>Accompagnement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Aider à garder le cap et revenir à la source de la 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Accompagnement des communautés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Offrir des personnes de référence (écoute, soutien, réponse aux questions)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03796"/>
                  </a:ext>
                </a:extLst>
              </a:tr>
              <a:tr h="518586">
                <a:tc>
                  <a:txBody>
                    <a:bodyPr/>
                    <a:lstStyle/>
                    <a:p>
                      <a:r>
                        <a:rPr lang="fr-BE" sz="1600" b="1" dirty="0"/>
                        <a:t>Communication </a:t>
                      </a:r>
                    </a:p>
                    <a:p>
                      <a:r>
                        <a:rPr lang="fr-BE" sz="1600" b="1" dirty="0"/>
                        <a:t>interne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Grand Large, </a:t>
                      </a:r>
                      <a:r>
                        <a:rPr lang="fr-BE" sz="1600" dirty="0" err="1"/>
                        <a:t>Whatsapp</a:t>
                      </a:r>
                      <a:r>
                        <a:rPr lang="fr-BE" sz="1600" dirty="0"/>
                        <a:t>, espaces ressources, site web, réseaux sociaux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564997"/>
                  </a:ext>
                </a:extLst>
              </a:tr>
              <a:tr h="740837">
                <a:tc>
                  <a:txBody>
                    <a:bodyPr/>
                    <a:lstStyle/>
                    <a:p>
                      <a:r>
                        <a:rPr lang="fr-BE" sz="1600" b="1" dirty="0"/>
                        <a:t>Communication </a:t>
                      </a:r>
                    </a:p>
                    <a:p>
                      <a:r>
                        <a:rPr lang="fr-BE" sz="1600" b="1" dirty="0"/>
                        <a:t>externe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Vers les paroisses et les évêchés, vers les autres églises, vers d’autres mouvements, dans sa région, vers la presse, sur les réseaux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0157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DA0680B-4B1A-85C3-2097-26AE9849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1" y="2812643"/>
            <a:ext cx="539906" cy="5434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F47561-80AC-E380-9D68-F417AAF03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288" y="3617238"/>
            <a:ext cx="562731" cy="5434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B5DAB6-7F19-59F8-2A24-954293C69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937" y="4516418"/>
            <a:ext cx="464088" cy="5147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B4B1EB-67E1-C0BB-F226-453DCC269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591" y="5372590"/>
            <a:ext cx="672652" cy="4636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449C3D-05FA-5DDB-CB18-FB15CC1E2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547" y="6038088"/>
            <a:ext cx="474215" cy="474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CC2AB-9827-1119-BB76-990D6743D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8809" y="5836225"/>
            <a:ext cx="803861" cy="8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0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C61E1-2C33-4197-A4C9-3262A67EA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8BE401-AA23-BC71-4D94-A6659B2B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731C179-BD6C-24EE-C096-F8109C7D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EEB9ED-3D75-18BB-54D0-FB1712F1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Pourquoi les bulles?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202D8-0035-20F3-7B99-3A211A7FD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659" y="5844208"/>
            <a:ext cx="835409" cy="8950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76C6B8-AC8E-B319-F54B-FE4ABF4F8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3" y="740332"/>
            <a:ext cx="719390" cy="71939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F94334D-A8F7-A28E-FA58-5AAC05DFB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31446"/>
              </p:ext>
            </p:extLst>
          </p:nvPr>
        </p:nvGraphicFramePr>
        <p:xfrm>
          <a:off x="1137036" y="2643073"/>
          <a:ext cx="9102476" cy="271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964">
                  <a:extLst>
                    <a:ext uri="{9D8B030D-6E8A-4147-A177-3AD203B41FA5}">
                      <a16:colId xmlns:a16="http://schemas.microsoft.com/office/drawing/2014/main" val="700275958"/>
                    </a:ext>
                  </a:extLst>
                </a:gridCol>
                <a:gridCol w="4604512">
                  <a:extLst>
                    <a:ext uri="{9D8B030D-6E8A-4147-A177-3AD203B41FA5}">
                      <a16:colId xmlns:a16="http://schemas.microsoft.com/office/drawing/2014/main" val="774908725"/>
                    </a:ext>
                  </a:extLst>
                </a:gridCol>
              </a:tblGrid>
              <a:tr h="703631">
                <a:tc>
                  <a:txBody>
                    <a:bodyPr/>
                    <a:lstStyle/>
                    <a:p>
                      <a:r>
                        <a:rPr lang="fr-BE" b="0" noProof="0" dirty="0">
                          <a:solidFill>
                            <a:schemeClr val="tx1"/>
                          </a:solidFill>
                        </a:rPr>
                        <a:t>moins de forces vives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noProof="0" dirty="0">
                          <a:solidFill>
                            <a:schemeClr val="tx1"/>
                          </a:solidFill>
                        </a:rPr>
                        <a:t>la nécessité de </a:t>
                      </a:r>
                      <a:r>
                        <a:rPr lang="fr-BE" b="1" noProof="0" dirty="0">
                          <a:solidFill>
                            <a:schemeClr val="tx1"/>
                          </a:solidFill>
                        </a:rPr>
                        <a:t>partager la responsabilité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50874"/>
                  </a:ext>
                </a:extLst>
              </a:tr>
              <a:tr h="407659">
                <a:tc>
                  <a:txBody>
                    <a:bodyPr/>
                    <a:lstStyle/>
                    <a:p>
                      <a:r>
                        <a:rPr lang="fr-BE" noProof="0" dirty="0">
                          <a:solidFill>
                            <a:schemeClr val="tx1"/>
                          </a:solidFill>
                        </a:rPr>
                        <a:t>rôle du responsable national peu clair 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noProof="0" dirty="0">
                          <a:solidFill>
                            <a:schemeClr val="tx1"/>
                          </a:solidFill>
                        </a:rPr>
                        <a:t>la volonté de </a:t>
                      </a:r>
                      <a:r>
                        <a:rPr lang="fr-BE" b="1" noProof="0" dirty="0">
                          <a:solidFill>
                            <a:schemeClr val="tx1"/>
                          </a:solidFill>
                        </a:rPr>
                        <a:t>clarifier le rôle du CP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05692"/>
                  </a:ext>
                </a:extLst>
              </a:tr>
              <a:tr h="1608299">
                <a:tc>
                  <a:txBody>
                    <a:bodyPr/>
                    <a:lstStyle/>
                    <a:p>
                      <a:r>
                        <a:rPr lang="fr-BE" noProof="0" dirty="0">
                          <a:solidFill>
                            <a:schemeClr val="tx1"/>
                          </a:solidFill>
                        </a:rPr>
                        <a:t>beaucoup d'attentes de la part des communautés envers le CP 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noProof="0" dirty="0">
                          <a:solidFill>
                            <a:schemeClr val="tx1"/>
                          </a:solidFill>
                        </a:rPr>
                        <a:t>partage de la responsabilité - </a:t>
                      </a:r>
                      <a:r>
                        <a:rPr lang="fr-BE" b="1" noProof="0" dirty="0">
                          <a:solidFill>
                            <a:schemeClr val="tx1"/>
                          </a:solidFill>
                        </a:rPr>
                        <a:t>objectifs clairs - tâches définies et limitées </a:t>
                      </a:r>
                      <a:r>
                        <a:rPr lang="fr-BE" noProof="0" dirty="0">
                          <a:solidFill>
                            <a:schemeClr val="tx1"/>
                          </a:solidFill>
                        </a:rPr>
                        <a:t>selon nos forces </a:t>
                      </a:r>
                    </a:p>
                    <a:p>
                      <a:r>
                        <a:rPr lang="fr-BE" noProof="0" dirty="0">
                          <a:solidFill>
                            <a:schemeClr val="tx1"/>
                          </a:solidFill>
                        </a:rPr>
                        <a:t>dans un souci </a:t>
                      </a:r>
                      <a:r>
                        <a:rPr lang="fr-BE" b="1" noProof="0" dirty="0">
                          <a:solidFill>
                            <a:schemeClr val="tx1"/>
                          </a:solidFill>
                        </a:rPr>
                        <a:t>d'entraide et de collaboration</a:t>
                      </a:r>
                      <a:r>
                        <a:rPr lang="fr-B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5082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4BBFF18-6F69-8E37-7358-8166667C6B75}"/>
              </a:ext>
            </a:extLst>
          </p:cNvPr>
          <p:cNvSpPr txBox="1"/>
          <p:nvPr/>
        </p:nvSpPr>
        <p:spPr>
          <a:xfrm>
            <a:off x="1137036" y="5751576"/>
            <a:ext cx="881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dirty="0"/>
              <a:t>Une bulle c’est : joyeux, pétillant, festif, transparent, rassembleur, léger, …</a:t>
            </a:r>
            <a:endParaRPr lang="en-GB" dirty="0"/>
          </a:p>
        </p:txBody>
      </p:sp>
      <p:pic>
        <p:nvPicPr>
          <p:cNvPr id="8" name="Graphique 7" descr="Champagne contour">
            <a:extLst>
              <a:ext uri="{FF2B5EF4-FFF2-40B4-BE49-F238E27FC236}">
                <a16:creationId xmlns:a16="http://schemas.microsoft.com/office/drawing/2014/main" id="{7297C07A-18C9-F53A-037B-97D0DFCD43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9907" y="5610224"/>
            <a:ext cx="783217" cy="7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9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C0A9E-B447-9FA1-D572-0E636910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B3393-91FC-9A7D-ED19-A30323A1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93640"/>
            <a:ext cx="5334198" cy="13558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3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S’organiser, autrement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6F694DB-8014-8208-9401-086A458BE543}"/>
              </a:ext>
            </a:extLst>
          </p:cNvPr>
          <p:cNvSpPr txBox="1"/>
          <p:nvPr/>
        </p:nvSpPr>
        <p:spPr>
          <a:xfrm>
            <a:off x="400050" y="1428751"/>
            <a:ext cx="5208076" cy="521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noProof="0" dirty="0"/>
              <a:t>Fonctionnement centré sur les 5 priorités</a:t>
            </a:r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noProof="0" dirty="0"/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noProof="0" dirty="0"/>
              <a:t>5 priorités = 5 bulles distinctes</a:t>
            </a:r>
          </a:p>
          <a:p>
            <a:pPr marL="57150">
              <a:lnSpc>
                <a:spcPts val="1500"/>
              </a:lnSpc>
              <a:spcAft>
                <a:spcPts val="600"/>
              </a:spcAft>
            </a:pPr>
            <a:r>
              <a:rPr lang="fr-FR" noProof="0" dirty="0"/>
              <a:t>     Réalisation d’objectifs précis, plan d’action</a:t>
            </a:r>
          </a:p>
          <a:p>
            <a:pPr marL="57150">
              <a:lnSpc>
                <a:spcPts val="1500"/>
              </a:lnSpc>
              <a:spcAft>
                <a:spcPts val="600"/>
              </a:spcAft>
            </a:pPr>
            <a:endParaRPr lang="fr-BE" noProof="0" dirty="0"/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noProof="0" dirty="0"/>
              <a:t>CP – vue d’ensemble, coordination, soutien, veille</a:t>
            </a:r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noProof="0" dirty="0"/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noProof="0" dirty="0"/>
              <a:t>Les communautés orientent leurs besoins, souhaits et urgences à la bulle appropriée</a:t>
            </a:r>
          </a:p>
          <a:p>
            <a:pPr marL="57150">
              <a:lnSpc>
                <a:spcPts val="1500"/>
              </a:lnSpc>
              <a:spcAft>
                <a:spcPts val="600"/>
              </a:spcAft>
            </a:pPr>
            <a:endParaRPr lang="fr-BE" noProof="0" dirty="0"/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noProof="0" dirty="0"/>
              <a:t>Bulle = Un responsable de bulle</a:t>
            </a:r>
          </a:p>
          <a:p>
            <a:pPr marL="57150">
              <a:lnSpc>
                <a:spcPts val="1500"/>
              </a:lnSpc>
              <a:spcAft>
                <a:spcPts val="600"/>
              </a:spcAft>
            </a:pPr>
            <a:r>
              <a:rPr lang="fr-BE" dirty="0"/>
              <a:t>   </a:t>
            </a:r>
            <a:r>
              <a:rPr lang="fr-BE" noProof="0" dirty="0"/>
              <a:t> + un noyau stable</a:t>
            </a:r>
          </a:p>
          <a:p>
            <a:pPr marL="57150">
              <a:lnSpc>
                <a:spcPts val="1500"/>
              </a:lnSpc>
              <a:spcAft>
                <a:spcPts val="600"/>
              </a:spcAft>
            </a:pPr>
            <a:r>
              <a:rPr lang="fr-BE" dirty="0"/>
              <a:t>   </a:t>
            </a:r>
            <a:r>
              <a:rPr lang="fr-BE" noProof="0" dirty="0"/>
              <a:t> + personnes ressources au service d’un projet</a:t>
            </a:r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noProof="0" dirty="0"/>
          </a:p>
          <a:p>
            <a:pPr marL="285750" indent="-2286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noProof="0" dirty="0">
                <a:solidFill>
                  <a:schemeClr val="accent6">
                    <a:lumMod val="50000"/>
                  </a:schemeClr>
                </a:solidFill>
              </a:rPr>
              <a:t>Dialogue, Coordination, Collaboration, Bienveillance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FEEA4A-988B-77B0-BF37-3CF2F6A50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060" y="737488"/>
            <a:ext cx="5208076" cy="538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2EA3E-FA3A-45BD-E686-D39BDBE4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59" y="5844208"/>
            <a:ext cx="835409" cy="895081"/>
          </a:xfrm>
          <a:prstGeom prst="rect">
            <a:avLst/>
          </a:prstGeom>
        </p:spPr>
      </p:pic>
      <p:pic>
        <p:nvPicPr>
          <p:cNvPr id="11" name="Graphique 10" descr="Bulles contour">
            <a:extLst>
              <a:ext uri="{FF2B5EF4-FFF2-40B4-BE49-F238E27FC236}">
                <a16:creationId xmlns:a16="http://schemas.microsoft.com/office/drawing/2014/main" id="{7234528B-3B26-94BA-CEF3-C75D782583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3327" y="559664"/>
            <a:ext cx="722267" cy="7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646D7-7114-DD5E-1BF1-8B3D7C55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0D3EFF-80FD-70BD-9916-2FC80E4E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rôle du coordinateur de bulle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153D5-05A9-1686-8A71-40923C272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966" y="268357"/>
            <a:ext cx="828235" cy="887394"/>
          </a:xfrm>
          <a:prstGeom prst="rect">
            <a:avLst/>
          </a:prstGeom>
        </p:spPr>
      </p:pic>
      <p:graphicFrame>
        <p:nvGraphicFramePr>
          <p:cNvPr id="28" name="Espace réservé du texte 3">
            <a:extLst>
              <a:ext uri="{FF2B5EF4-FFF2-40B4-BE49-F238E27FC236}">
                <a16:creationId xmlns:a16="http://schemas.microsoft.com/office/drawing/2014/main" id="{2FE1C6E0-6489-8BBC-B46D-8936F22A4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698591"/>
              </p:ext>
            </p:extLst>
          </p:nvPr>
        </p:nvGraphicFramePr>
        <p:xfrm>
          <a:off x="1115568" y="2269730"/>
          <a:ext cx="10168128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33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0D762B-886B-6F40-542A-E370CC05E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338CAC-2287-5826-460D-2DC15424C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2E61E0F-DE5C-627D-4DCB-77200D81D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31E56B-0226-95E6-81E1-DDA36D26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Conseil de Province 2.0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D3EDF-07EB-6C2A-732F-FEB7D9CF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773" y="2161562"/>
            <a:ext cx="8722454" cy="4452731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fr-FR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fr-FR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Composition</a:t>
            </a:r>
          </a:p>
          <a:p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Coordinateur Provincial</a:t>
            </a:r>
          </a:p>
          <a:p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coordinateurs des 5 bulles </a:t>
            </a:r>
          </a:p>
          <a:p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L’aumônier</a:t>
            </a:r>
          </a:p>
          <a:p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trésorier</a:t>
            </a:r>
          </a:p>
          <a:p>
            <a:endParaRPr lang="fr-F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 s’écouter et partager les progrès, difficultés, joies, santé générale de la province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Rôle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veiller à l’unité du mouvement, approuver et soutenir les projets des bulles.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veille aussi à « garder le cap » (mission, identité, spiritualité)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 réunit au moins 2 fois par an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D23904-8F86-4B57-C226-D14AA38D5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872537-F176-EAFB-0CDE-DB7B9344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777208"/>
            <a:ext cx="725487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46147-D316-CA7B-62C0-9162171B8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910" y="5083792"/>
            <a:ext cx="827964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1270</Words>
  <Application>Microsoft Office PowerPoint</Application>
  <PresentationFormat>Grand écran</PresentationFormat>
  <Paragraphs>176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Thème Office</vt:lpstr>
      <vt:lpstr>Un nouveau mode de fonctionnement pour  Foi et Lumière Belgique </vt:lpstr>
      <vt:lpstr> Foi et Lumière Belgique 2026 </vt:lpstr>
      <vt:lpstr>Foi et Lumière Belgique 2026 Un aperçu de nos communautés en chiffres* *17 réponses sur 23 communautés</vt:lpstr>
      <vt:lpstr>Foi et Lumière Belgique 2026  Un aperçu de nos communautés en chiffres</vt:lpstr>
      <vt:lpstr>Les 5 priorités</vt:lpstr>
      <vt:lpstr>Pourquoi les bulles? </vt:lpstr>
      <vt:lpstr>S’organiser, autrement</vt:lpstr>
      <vt:lpstr>Le rôle du coordinateur de bulle</vt:lpstr>
      <vt:lpstr>Le Conseil de Province 2.0</vt:lpstr>
      <vt:lpstr>Le fonctionnement</vt:lpstr>
      <vt:lpstr>Les objectifs de chaque bulle</vt:lpstr>
      <vt:lpstr>Unité et rencontre</vt:lpstr>
      <vt:lpstr>Formation</vt:lpstr>
      <vt:lpstr>Accompagnement</vt:lpstr>
      <vt:lpstr>Communication interne</vt:lpstr>
      <vt:lpstr>Communication externe</vt:lpstr>
      <vt:lpstr>Rôle du Coordinateur de Province (adapté à la structure)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Allison Reekie</dc:creator>
  <cp:lastModifiedBy>Christian Delvaux</cp:lastModifiedBy>
  <cp:revision>6</cp:revision>
  <cp:lastPrinted>2026-04-17T06:30:25Z</cp:lastPrinted>
  <dcterms:created xsi:type="dcterms:W3CDTF">2026-03-12T11:39:00Z</dcterms:created>
  <dcterms:modified xsi:type="dcterms:W3CDTF">2026-04-21T12:36:16Z</dcterms:modified>
</cp:coreProperties>
</file>